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sldIdLst>
    <p:sldId id="256" r:id="rId2"/>
    <p:sldId id="290" r:id="rId3"/>
    <p:sldId id="325" r:id="rId4"/>
    <p:sldId id="343" r:id="rId5"/>
    <p:sldId id="318" r:id="rId6"/>
    <p:sldId id="265" r:id="rId7"/>
    <p:sldId id="282" r:id="rId8"/>
    <p:sldId id="296" r:id="rId9"/>
    <p:sldId id="294" r:id="rId10"/>
    <p:sldId id="305" r:id="rId11"/>
    <p:sldId id="306" r:id="rId12"/>
    <p:sldId id="311" r:id="rId13"/>
    <p:sldId id="316" r:id="rId14"/>
    <p:sldId id="283" r:id="rId15"/>
    <p:sldId id="326" r:id="rId16"/>
    <p:sldId id="268" r:id="rId17"/>
    <p:sldId id="270" r:id="rId18"/>
    <p:sldId id="347" r:id="rId19"/>
    <p:sldId id="271" r:id="rId20"/>
    <p:sldId id="284" r:id="rId21"/>
    <p:sldId id="349" r:id="rId22"/>
    <p:sldId id="327" r:id="rId23"/>
    <p:sldId id="272" r:id="rId24"/>
    <p:sldId id="281" r:id="rId25"/>
    <p:sldId id="273" r:id="rId26"/>
    <p:sldId id="274" r:id="rId27"/>
    <p:sldId id="355" r:id="rId28"/>
    <p:sldId id="356" r:id="rId29"/>
    <p:sldId id="357" r:id="rId30"/>
    <p:sldId id="275" r:id="rId31"/>
    <p:sldId id="329" r:id="rId32"/>
    <p:sldId id="286" r:id="rId33"/>
    <p:sldId id="287" r:id="rId34"/>
    <p:sldId id="331" r:id="rId35"/>
    <p:sldId id="288" r:id="rId36"/>
    <p:sldId id="358" r:id="rId37"/>
    <p:sldId id="278" r:id="rId38"/>
    <p:sldId id="334" r:id="rId39"/>
    <p:sldId id="335" r:id="rId40"/>
    <p:sldId id="298" r:id="rId41"/>
    <p:sldId id="336" r:id="rId42"/>
    <p:sldId id="310" r:id="rId43"/>
    <p:sldId id="338" r:id="rId44"/>
    <p:sldId id="351" r:id="rId45"/>
    <p:sldId id="352" r:id="rId46"/>
    <p:sldId id="359" r:id="rId47"/>
    <p:sldId id="348" r:id="rId48"/>
    <p:sldId id="350"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85603"/>
  </p:normalViewPr>
  <p:slideViewPr>
    <p:cSldViewPr snapToGrid="0">
      <p:cViewPr>
        <p:scale>
          <a:sx n="166" d="100"/>
          <a:sy n="166" d="100"/>
        </p:scale>
        <p:origin x="-2184" y="-2912"/>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2024/9/3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61579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2025193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658287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4187235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969679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1346991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463986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4063399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902192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1622153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2764153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327228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926341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42712708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550293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 </a:t>
            </a:r>
            <a:r>
              <a:rPr kumimoji="1" lang="ja-JP" altLang="en-US"/>
              <a:t>一定、</a:t>
            </a:r>
            <a:r>
              <a:rPr kumimoji="1" lang="en-US" altLang="ja-JP" dirty="0"/>
              <a:t> r </a:t>
            </a:r>
            <a:r>
              <a:rPr kumimoji="1" lang="ja-JP" altLang="en-US"/>
              <a:t>一定面では、球面になっている。</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15195026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4153447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3914805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3860121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1391197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3172353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853877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1342223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3401159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4381012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491277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1221279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6360931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2578992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1989229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1881925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4256637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2589506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3356695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fr-CA" altLang="ja-JP" b="0" i="0" u="none" strike="noStrike" dirty="0">
                <a:solidFill>
                  <a:srgbClr val="000000"/>
                </a:solidFill>
                <a:effectLst/>
                <a:latin typeface="Helvetica" pitchFamily="2" charset="0"/>
              </a:rPr>
              <a:t>G </a:t>
            </a:r>
            <a:r>
              <a:rPr lang="fr-CA" altLang="ja-JP" b="0" i="0" u="none" strike="noStrike" dirty="0" err="1">
                <a:solidFill>
                  <a:srgbClr val="000000"/>
                </a:solidFill>
                <a:effectLst/>
                <a:latin typeface="Helvetica" pitchFamily="2" charset="0"/>
              </a:rPr>
              <a:t>M_odot</a:t>
            </a:r>
            <a:r>
              <a:rPr lang="fr-CA" altLang="ja-JP" b="0" i="0" u="none" strike="noStrike" dirty="0">
                <a:solidFill>
                  <a:srgbClr val="000000"/>
                </a:solidFill>
                <a:effectLst/>
                <a:latin typeface="Helvetica" pitchFamily="2" charset="0"/>
              </a:rPr>
              <a:t>/c^2=1.5 km  (G=c=1</a:t>
            </a:r>
            <a:r>
              <a:rPr lang="ja-JP" altLang="en-US" b="0" i="0" u="none" strike="noStrike">
                <a:solidFill>
                  <a:srgbClr val="000000"/>
                </a:solidFill>
                <a:effectLst/>
                <a:latin typeface="Helvetica" pitchFamily="2" charset="0"/>
              </a:rPr>
              <a:t>の単位系では</a:t>
            </a:r>
            <a:r>
              <a:rPr lang="fr-CA" altLang="ja-JP" b="0" i="0" u="none" strike="noStrike" dirty="0" err="1">
                <a:solidFill>
                  <a:srgbClr val="000000"/>
                </a:solidFill>
                <a:effectLst/>
                <a:latin typeface="Helvetica" pitchFamily="2" charset="0"/>
              </a:rPr>
              <a:t>M_odot</a:t>
            </a:r>
            <a:r>
              <a:rPr lang="fr-CA" altLang="ja-JP" b="0" i="0" u="none" strike="noStrike" dirty="0">
                <a:solidFill>
                  <a:srgbClr val="000000"/>
                </a:solidFill>
                <a:effectLst/>
                <a:latin typeface="Helvetica" pitchFamily="2" charset="0"/>
              </a:rPr>
              <a:t>=1.5 km)</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2828149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15906863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47</a:t>
            </a:fld>
            <a:endParaRPr kumimoji="1" lang="ja-JP" altLang="en-US"/>
          </a:p>
        </p:txBody>
      </p:sp>
    </p:spTree>
    <p:extLst>
      <p:ext uri="{BB962C8B-B14F-4D97-AF65-F5344CB8AC3E}">
        <p14:creationId xmlns:p14="http://schemas.microsoft.com/office/powerpoint/2010/main" val="3150991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2129906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418382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815087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612441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737670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3380628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ED34782-0677-1B42-AD5B-1AB3F677464E}" type="datetime1">
              <a:rPr lang="ja-JP" altLang="en-US" smtClean="0"/>
              <a:t>2024/9/3</a:t>
            </a:fld>
            <a:endParaRPr lang="en-US" dirty="0"/>
          </a:p>
        </p:txBody>
      </p:sp>
      <p:sp>
        <p:nvSpPr>
          <p:cNvPr id="5" name="Footer Placeholder 4"/>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6" name="Slide Number Placeholder 5"/>
          <p:cNvSpPr>
            <a:spLocks noGrp="1"/>
          </p:cNvSpPr>
          <p:nvPr>
            <p:ph type="sldNum" sz="quarter" idx="12"/>
          </p:nvPr>
        </p:nvSpPr>
        <p:spPr/>
        <p:txBody>
          <a:bodyPr/>
          <a:lstStyle>
            <a:lvl1pPr>
              <a:defRPr sz="1800"/>
            </a:lvl1pPr>
          </a:lstStyle>
          <a:p>
            <a:fld id="{48F63A3B-78C7-47BE-AE5E-E10140E04643}" type="slidenum">
              <a:rPr lang="en-US" smtClean="0"/>
              <a:pPr/>
              <a:t>‹#›</a:t>
            </a:fld>
            <a:r>
              <a:rPr lang="en-US" dirty="0"/>
              <a:t>/47</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C1229B8-3768-9444-AED4-4551E6A0D5A7}" type="datetime1">
              <a:rPr lang="ja-JP" altLang="en-US" smtClean="0"/>
              <a:t>2024/9/3</a:t>
            </a:fld>
            <a:endParaRPr lang="en-US" dirty="0"/>
          </a:p>
        </p:txBody>
      </p:sp>
      <p:sp>
        <p:nvSpPr>
          <p:cNvPr id="5" name="Footer Placeholder 4"/>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87695AA-D471-4144-B0D4-A965C5481ECE}" type="datetime1">
              <a:rPr lang="ja-JP" altLang="en-US" smtClean="0"/>
              <a:t>2024/9/3</a:t>
            </a:fld>
            <a:endParaRPr lang="en-US" dirty="0"/>
          </a:p>
        </p:txBody>
      </p:sp>
      <p:sp>
        <p:nvSpPr>
          <p:cNvPr id="5" name="Footer Placeholder 4"/>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mn-ea"/>
                <a:ea typeface="+mn-ea"/>
              </a:defRPr>
            </a:lvl3pPr>
            <a:lvl4pPr>
              <a:defRPr>
                <a:latin typeface="+mn-ea"/>
                <a:ea typeface="+mn-ea"/>
              </a:defRPr>
            </a:lvl4pPr>
            <a:lvl5pPr>
              <a:defRPr>
                <a:latin typeface="+mn-ea"/>
                <a:ea typeface="+mn-ea"/>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FED8263C-F89E-6647-A15E-9F8809CA95F0}" type="datetime1">
              <a:rPr lang="ja-JP" altLang="en-US" smtClean="0"/>
              <a:t>2024/9/3</a:t>
            </a:fld>
            <a:endParaRPr lang="en-US" dirty="0"/>
          </a:p>
        </p:txBody>
      </p:sp>
      <p:sp>
        <p:nvSpPr>
          <p:cNvPr id="5" name="Footer Placeholder 4"/>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6" name="Slide Number Placeholder 5"/>
          <p:cNvSpPr>
            <a:spLocks noGrp="1"/>
          </p:cNvSpPr>
          <p:nvPr>
            <p:ph type="sldNum" sz="quarter" idx="12"/>
          </p:nvPr>
        </p:nvSpPr>
        <p:spPr/>
        <p:txBody>
          <a:bodyPr/>
          <a:lstStyle>
            <a:lvl1pPr>
              <a:defRPr sz="1800"/>
            </a:lvl1pPr>
          </a:lstStyle>
          <a:p>
            <a:fld id="{48F63A3B-78C7-47BE-AE5E-E10140E04643}" type="slidenum">
              <a:rPr lang="en-US" smtClean="0"/>
              <a:pPr/>
              <a:t>‹#›</a:t>
            </a:fld>
            <a:r>
              <a:rPr lang="en-US" dirty="0"/>
              <a:t>/47</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EA32BDD-FB40-8343-ACDA-BEBBDB8F7F4B}" type="datetime1">
              <a:rPr lang="ja-JP" altLang="en-US" smtClean="0"/>
              <a:t>2024/9/3</a:t>
            </a:fld>
            <a:endParaRPr lang="en-US" dirty="0"/>
          </a:p>
        </p:txBody>
      </p:sp>
      <p:sp>
        <p:nvSpPr>
          <p:cNvPr id="5" name="Footer Placeholder 4"/>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/47</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2AB07768-32B1-8E49-A3FA-C30E29CD66D6}" type="datetime1">
              <a:rPr lang="ja-JP" altLang="en-US" smtClean="0"/>
              <a:t>2024/9/3</a:t>
            </a:fld>
            <a:endParaRPr lang="en-US" dirty="0"/>
          </a:p>
        </p:txBody>
      </p:sp>
      <p:sp>
        <p:nvSpPr>
          <p:cNvPr id="6" name="Footer Placeholder 5"/>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4" name="Content Placeholder 3"/>
          <p:cNvSpPr>
            <a:spLocks noGrp="1"/>
          </p:cNvSpPr>
          <p:nvPr>
            <p:ph sz="half" idx="2"/>
          </p:nvPr>
        </p:nvSpPr>
        <p:spPr>
          <a:xfrm>
            <a:off x="629842" y="2505075"/>
            <a:ext cx="3868340"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ja-JP" altLang="en-US"/>
              <a:t>マスター テキストの書式設定</a:t>
            </a:r>
          </a:p>
        </p:txBody>
      </p:sp>
      <p:sp>
        <p:nvSpPr>
          <p:cNvPr id="6" name="Content Placeholder 5"/>
          <p:cNvSpPr>
            <a:spLocks noGrp="1"/>
          </p:cNvSpPr>
          <p:nvPr>
            <p:ph sz="quarter" idx="4"/>
          </p:nvPr>
        </p:nvSpPr>
        <p:spPr>
          <a:xfrm>
            <a:off x="4629150" y="2505075"/>
            <a:ext cx="3887391"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28686A6C-0EAE-614D-BD48-C8DC153B97E4}" type="datetime1">
              <a:rPr lang="ja-JP" altLang="en-US" smtClean="0"/>
              <a:t>2024/9/3</a:t>
            </a:fld>
            <a:endParaRPr lang="en-US" dirty="0"/>
          </a:p>
        </p:txBody>
      </p:sp>
      <p:sp>
        <p:nvSpPr>
          <p:cNvPr id="8" name="Footer Placeholder 7"/>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CB3B108F-DD9C-5942-8095-257048E9EC40}" type="datetime1">
              <a:rPr lang="ja-JP" altLang="en-US" smtClean="0"/>
              <a:t>2024/9/3</a:t>
            </a:fld>
            <a:endParaRPr lang="en-US" dirty="0"/>
          </a:p>
        </p:txBody>
      </p:sp>
      <p:sp>
        <p:nvSpPr>
          <p:cNvPr id="4" name="Footer Placeholder 3"/>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37923C-798B-3343-850B-4B349A9E31C0}" type="datetime1">
              <a:rPr lang="ja-JP" altLang="en-US" smtClean="0"/>
              <a:t>2024/9/3</a:t>
            </a:fld>
            <a:endParaRPr lang="en-US" dirty="0"/>
          </a:p>
        </p:txBody>
      </p:sp>
      <p:sp>
        <p:nvSpPr>
          <p:cNvPr id="3" name="Footer Placeholder 2"/>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ja-JP" altLang="en-US"/>
              <a:t>マスター タイトルの書式設定</a:t>
            </a:r>
            <a:endParaRPr lang="en-US" dirty="0"/>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A36A38F-5AFB-7C48-8B33-23AAA27C53B3}" type="datetime1">
              <a:rPr lang="ja-JP" altLang="en-US" smtClean="0"/>
              <a:t>2024/9/3</a:t>
            </a:fld>
            <a:endParaRPr lang="en-US" dirty="0"/>
          </a:p>
        </p:txBody>
      </p:sp>
      <p:sp>
        <p:nvSpPr>
          <p:cNvPr id="6" name="Footer Placeholder 5"/>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2BADAF6-9D68-2F42-B2D5-DE64AB20E16F}" type="datetime1">
              <a:rPr lang="ja-JP" altLang="en-US" smtClean="0"/>
              <a:t>2024/9/3</a:t>
            </a:fld>
            <a:endParaRPr lang="en-US" dirty="0"/>
          </a:p>
        </p:txBody>
      </p:sp>
      <p:sp>
        <p:nvSpPr>
          <p:cNvPr id="6" name="Footer Placeholder 5"/>
          <p:cNvSpPr>
            <a:spLocks noGrp="1"/>
          </p:cNvSpPr>
          <p:nvPr>
            <p:ph type="ftr" sz="quarter" idx="11"/>
          </p:nvPr>
        </p:nvSpPr>
        <p:spPr/>
        <p:txBody>
          <a:bodyPr/>
          <a:lstStyle/>
          <a:p>
            <a:r>
              <a:rPr lang="ja-JP" altLang="en-US"/>
              <a:t>ニュートン力学を用いた</a:t>
            </a:r>
            <a:r>
              <a:rPr lang="en-US" altLang="ja-JP"/>
              <a:t>2</a:t>
            </a:r>
            <a:r>
              <a:rPr lang="ja-JP" altLang="en-US"/>
              <a:t>体問題</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91B74B22-48AE-6043-A97A-722A96D5CB96}" type="datetime1">
              <a:rPr lang="ja-JP" altLang="en-US" smtClean="0"/>
              <a:t>2024/9/3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r>
              <a:rPr lang="ja-JP" altLang="en-US"/>
              <a:t>ニュートン力学を用いた</a:t>
            </a:r>
            <a:r>
              <a:rPr lang="en-US" altLang="ja-JP"/>
              <a:t>2</a:t>
            </a:r>
            <a:r>
              <a:rPr lang="ja-JP" altLang="en-US"/>
              <a:t>体問題</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/47</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emf"/><Relationship Id="rId7" Type="http://schemas.openxmlformats.org/officeDocument/2006/relationships/image" Target="../media/image32.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33.png"/><Relationship Id="rId7" Type="http://schemas.openxmlformats.org/officeDocument/2006/relationships/image" Target="../media/image37.e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3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19.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image" Target="../media/image60.emf"/><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emf"/><Relationship Id="rId5" Type="http://schemas.openxmlformats.org/officeDocument/2006/relationships/image" Target="../media/image52.png"/><Relationship Id="rId10" Type="http://schemas.openxmlformats.org/officeDocument/2006/relationships/image" Target="../media/image57.emf"/><Relationship Id="rId4" Type="http://schemas.openxmlformats.org/officeDocument/2006/relationships/image" Target="../media/image51.png"/><Relationship Id="rId9" Type="http://schemas.openxmlformats.org/officeDocument/2006/relationships/image" Target="../media/image56.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notesSlide" Target="../notesSlides/notesSlide20.xml"/><Relationship Id="rId16" Type="http://schemas.openxmlformats.org/officeDocument/2006/relationships/image" Target="../media/image82.emf"/><Relationship Id="rId1" Type="http://schemas.openxmlformats.org/officeDocument/2006/relationships/slideLayout" Target="../slideLayouts/slideLayout2.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emf"/><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88.pn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1.emf"/><Relationship Id="rId4" Type="http://schemas.openxmlformats.org/officeDocument/2006/relationships/image" Target="../media/image90.png"/></Relationships>
</file>

<file path=ppt/slides/_rels/slide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8.emf"/></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2.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image" Target="../media/image99.png"/><Relationship Id="rId7" Type="http://schemas.openxmlformats.org/officeDocument/2006/relationships/image" Target="../media/image103.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2.emf"/><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8.emf"/><Relationship Id="rId5" Type="http://schemas.openxmlformats.org/officeDocument/2006/relationships/image" Target="../media/image107.emf"/><Relationship Id="rId4" Type="http://schemas.openxmlformats.org/officeDocument/2006/relationships/image" Target="../media/image106.png"/></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09.png"/><Relationship Id="rId7"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emf"/><Relationship Id="rId10" Type="http://schemas.openxmlformats.org/officeDocument/2006/relationships/image" Target="../media/image124.emf"/><Relationship Id="rId4" Type="http://schemas.openxmlformats.org/officeDocument/2006/relationships/image" Target="../media/image118.emf"/><Relationship Id="rId9" Type="http://schemas.openxmlformats.org/officeDocument/2006/relationships/image" Target="../media/image12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25.png"/><Relationship Id="rId7" Type="http://schemas.openxmlformats.org/officeDocument/2006/relationships/image" Target="../media/image23.png"/><Relationship Id="rId12" Type="http://schemas.openxmlformats.org/officeDocument/2006/relationships/image" Target="../media/image13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120.png"/><Relationship Id="rId5" Type="http://schemas.openxmlformats.org/officeDocument/2006/relationships/image" Target="../media/image127.png"/><Relationship Id="rId10" Type="http://schemas.openxmlformats.org/officeDocument/2006/relationships/image" Target="../media/image129.png"/><Relationship Id="rId4" Type="http://schemas.openxmlformats.org/officeDocument/2006/relationships/image" Target="../media/image126.png"/><Relationship Id="rId9" Type="http://schemas.openxmlformats.org/officeDocument/2006/relationships/image" Target="../media/image128.png"/></Relationships>
</file>

<file path=ppt/slides/_rels/slide3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2.png"/><Relationship Id="rId7"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24.png"/><Relationship Id="rId10" Type="http://schemas.openxmlformats.org/officeDocument/2006/relationships/image" Target="../media/image129.png"/><Relationship Id="rId4" Type="http://schemas.openxmlformats.org/officeDocument/2006/relationships/image" Target="../media/image23.png"/><Relationship Id="rId9" Type="http://schemas.openxmlformats.org/officeDocument/2006/relationships/image" Target="../media/image12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emf"/></Relationships>
</file>

<file path=ppt/slides/_rels/slide41.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5.png"/><Relationship Id="rId7" Type="http://schemas.openxmlformats.org/officeDocument/2006/relationships/image" Target="../media/image13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41.emf"/><Relationship Id="rId5" Type="http://schemas.openxmlformats.org/officeDocument/2006/relationships/image" Target="../media/image136.png"/><Relationship Id="rId10" Type="http://schemas.openxmlformats.org/officeDocument/2006/relationships/image" Target="../media/image140.emf"/><Relationship Id="rId4" Type="http://schemas.openxmlformats.org/officeDocument/2006/relationships/image" Target="../media/image133.png"/><Relationship Id="rId9" Type="http://schemas.openxmlformats.org/officeDocument/2006/relationships/image" Target="../media/image139.emf"/></Relationships>
</file>

<file path=ppt/slides/_rels/slide42.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0.emf"/><Relationship Id="rId3" Type="http://schemas.openxmlformats.org/officeDocument/2006/relationships/image" Target="../media/image142.png"/><Relationship Id="rId7" Type="http://schemas.openxmlformats.org/officeDocument/2006/relationships/image" Target="../media/image146.png"/><Relationship Id="rId12" Type="http://schemas.openxmlformats.org/officeDocument/2006/relationships/image" Target="../media/image149.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27.png"/><Relationship Id="rId5" Type="http://schemas.openxmlformats.org/officeDocument/2006/relationships/image" Target="../media/image144.png"/><Relationship Id="rId10" Type="http://schemas.openxmlformats.org/officeDocument/2006/relationships/image" Target="../media/image126.png"/><Relationship Id="rId4" Type="http://schemas.openxmlformats.org/officeDocument/2006/relationships/image" Target="../media/image143.png"/><Relationship Id="rId9" Type="http://schemas.openxmlformats.org/officeDocument/2006/relationships/image" Target="../media/image148.png"/></Relationships>
</file>

<file path=ppt/slides/_rels/slide4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53.emf"/><Relationship Id="rId4" Type="http://schemas.openxmlformats.org/officeDocument/2006/relationships/image" Target="../media/image152.emf"/></Relationships>
</file>

<file path=ppt/slides/_rels/slide44.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image" Target="../media/image144.png"/><Relationship Id="rId7" Type="http://schemas.openxmlformats.org/officeDocument/2006/relationships/image" Target="../media/image155.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154.png"/><Relationship Id="rId10" Type="http://schemas.openxmlformats.org/officeDocument/2006/relationships/image" Target="../media/image158.emf"/><Relationship Id="rId4" Type="http://schemas.openxmlformats.org/officeDocument/2006/relationships/image" Target="../media/image145.png"/><Relationship Id="rId9" Type="http://schemas.openxmlformats.org/officeDocument/2006/relationships/image" Target="../media/image157.emf"/></Relationships>
</file>

<file path=ppt/slides/_rels/slide45.xml.rels><?xml version="1.0" encoding="UTF-8" standalone="yes"?>
<Relationships xmlns="http://schemas.openxmlformats.org/package/2006/relationships"><Relationship Id="rId8" Type="http://schemas.openxmlformats.org/officeDocument/2006/relationships/image" Target="../media/image164.emf"/><Relationship Id="rId3" Type="http://schemas.openxmlformats.org/officeDocument/2006/relationships/image" Target="../media/image159.emf"/><Relationship Id="rId7" Type="http://schemas.openxmlformats.org/officeDocument/2006/relationships/image" Target="../media/image163.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s>
</file>

<file path=ppt/slides/_rels/slide46.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66.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4.png"/><Relationship Id="rId7"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s>
</file>

<file path=ppt/slides/_rels/slide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emf"/><Relationship Id="rId5" Type="http://schemas.openxmlformats.org/officeDocument/2006/relationships/image" Target="../media/image14.png"/><Relationship Id="rId10" Type="http://schemas.openxmlformats.org/officeDocument/2006/relationships/image" Target="../media/image19.emf"/><Relationship Id="rId4" Type="http://schemas.openxmlformats.org/officeDocument/2006/relationships/image" Target="../media/image13.png"/><Relationship Id="rId9" Type="http://schemas.openxmlformats.org/officeDocument/2006/relationships/image" Target="../media/image18.emf"/></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emf"/><Relationship Id="rId4" Type="http://schemas.openxmlformats.org/officeDocument/2006/relationships/image" Target="../media/image22.png"/><Relationship Id="rId9" Type="http://schemas.openxmlformats.org/officeDocument/2006/relationships/image" Target="../media/image2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effectLst/>
                <a:latin typeface="Hiragino Kaku Gothic Std W8" panose="020B0800000000000000" pitchFamily="34" charset="-128"/>
                <a:ea typeface="Hiragino Kaku Gothic Std W8" panose="020B0800000000000000" pitchFamily="34" charset="-128"/>
              </a:rPr>
              <a:t>シュバルツシルト時空における</a:t>
            </a:r>
            <a:br>
              <a:rPr lang="en-US" altLang="ja-JP" sz="4400" dirty="0">
                <a:effectLst/>
                <a:latin typeface="Hiragino Kaku Gothic Std W8" panose="020B0800000000000000" pitchFamily="34" charset="-128"/>
                <a:ea typeface="Hiragino Kaku Gothic Std W8" panose="020B0800000000000000" pitchFamily="34" charset="-128"/>
              </a:rPr>
            </a:br>
            <a:r>
              <a:rPr lang="ja-JP" altLang="en-US" sz="4400">
                <a:effectLst/>
                <a:latin typeface="Hiragino Kaku Gothic Std W8" panose="020B0800000000000000" pitchFamily="34" charset="-128"/>
                <a:ea typeface="Hiragino Kaku Gothic Std W8" panose="020B0800000000000000" pitchFamily="34" charset="-128"/>
              </a:rPr>
              <a:t>光源の軌道予測 </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719847" y="4169664"/>
            <a:ext cx="7281153"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ケプラー問題での円軌道と動径摂動</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184565"/>
            <a:ext cx="7886700" cy="5308309"/>
          </a:xfrm>
        </p:spPr>
        <p:txBody>
          <a:bodyPr/>
          <a:lstStyle/>
          <a:p>
            <a:pPr marL="0" indent="0">
              <a:lnSpc>
                <a:spcPct val="100000"/>
              </a:lnSpc>
              <a:buNone/>
            </a:pPr>
            <a:r>
              <a:rPr lang="ja-JP" altLang="en-US" sz="1800"/>
              <a:t>有効ポテンシャルの極値で円軌道が実現するので</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円軌道に対する動径摂動　　　　　　は、動径方向の運動方程式</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を用いると</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以上より、摂動に対する微分方程式は</a:t>
            </a:r>
            <a:endParaRPr lang="en-US" altLang="ja-JP" sz="1800" dirty="0"/>
          </a:p>
          <a:p>
            <a:pPr marL="0" indent="0">
              <a:lnSpc>
                <a:spcPct val="100000"/>
              </a:lnSpc>
              <a:buNone/>
            </a:pPr>
            <a:endParaRPr lang="en-US" altLang="ja-JP" sz="1800" dirty="0"/>
          </a:p>
        </p:txBody>
      </p:sp>
      <p:pic>
        <p:nvPicPr>
          <p:cNvPr id="6" name="図 5">
            <a:extLst>
              <a:ext uri="{FF2B5EF4-FFF2-40B4-BE49-F238E27FC236}">
                <a16:creationId xmlns:a16="http://schemas.microsoft.com/office/drawing/2014/main" id="{081E6293-5885-BC5F-958C-D6362B80A48A}"/>
              </a:ext>
            </a:extLst>
          </p:cNvPr>
          <p:cNvPicPr>
            <a:picLocks noChangeAspect="1"/>
          </p:cNvPicPr>
          <p:nvPr/>
        </p:nvPicPr>
        <p:blipFill>
          <a:blip r:embed="rId3"/>
          <a:stretch>
            <a:fillRect/>
          </a:stretch>
        </p:blipFill>
        <p:spPr>
          <a:xfrm>
            <a:off x="2399913" y="3954747"/>
            <a:ext cx="4168588" cy="1111623"/>
          </a:xfrm>
          <a:prstGeom prst="rect">
            <a:avLst/>
          </a:prstGeom>
        </p:spPr>
      </p:pic>
      <p:pic>
        <p:nvPicPr>
          <p:cNvPr id="10" name="図 9">
            <a:extLst>
              <a:ext uri="{FF2B5EF4-FFF2-40B4-BE49-F238E27FC236}">
                <a16:creationId xmlns:a16="http://schemas.microsoft.com/office/drawing/2014/main" id="{826F37EE-5D39-3B6E-B9D2-1666DEF2ABCB}"/>
              </a:ext>
            </a:extLst>
          </p:cNvPr>
          <p:cNvPicPr>
            <a:picLocks noChangeAspect="1"/>
          </p:cNvPicPr>
          <p:nvPr/>
        </p:nvPicPr>
        <p:blipFill>
          <a:blip r:embed="rId4"/>
          <a:stretch>
            <a:fillRect/>
          </a:stretch>
        </p:blipFill>
        <p:spPr>
          <a:xfrm>
            <a:off x="2399913" y="5850276"/>
            <a:ext cx="1949824" cy="522779"/>
          </a:xfrm>
          <a:prstGeom prst="rect">
            <a:avLst/>
          </a:prstGeom>
        </p:spPr>
      </p:pic>
      <p:pic>
        <p:nvPicPr>
          <p:cNvPr id="11" name="図 10">
            <a:extLst>
              <a:ext uri="{FF2B5EF4-FFF2-40B4-BE49-F238E27FC236}">
                <a16:creationId xmlns:a16="http://schemas.microsoft.com/office/drawing/2014/main" id="{5521C8E8-1817-AAC3-895E-C6C0D24FBB4C}"/>
              </a:ext>
            </a:extLst>
          </p:cNvPr>
          <p:cNvPicPr>
            <a:picLocks noChangeAspect="1"/>
          </p:cNvPicPr>
          <p:nvPr/>
        </p:nvPicPr>
        <p:blipFill>
          <a:blip r:embed="rId5"/>
          <a:stretch>
            <a:fillRect/>
          </a:stretch>
        </p:blipFill>
        <p:spPr>
          <a:xfrm>
            <a:off x="2399913" y="3188660"/>
            <a:ext cx="1473526" cy="521727"/>
          </a:xfrm>
          <a:prstGeom prst="rect">
            <a:avLst/>
          </a:prstGeom>
        </p:spPr>
      </p:pic>
      <p:pic>
        <p:nvPicPr>
          <p:cNvPr id="5" name="図 4">
            <a:extLst>
              <a:ext uri="{FF2B5EF4-FFF2-40B4-BE49-F238E27FC236}">
                <a16:creationId xmlns:a16="http://schemas.microsoft.com/office/drawing/2014/main" id="{7D623B05-6DC4-15C3-6A98-778E47009136}"/>
              </a:ext>
            </a:extLst>
          </p:cNvPr>
          <p:cNvPicPr>
            <a:picLocks noChangeAspect="1"/>
          </p:cNvPicPr>
          <p:nvPr/>
        </p:nvPicPr>
        <p:blipFill>
          <a:blip r:embed="rId6"/>
          <a:stretch>
            <a:fillRect/>
          </a:stretch>
        </p:blipFill>
        <p:spPr>
          <a:xfrm>
            <a:off x="2399913" y="1547408"/>
            <a:ext cx="3053912" cy="1111624"/>
          </a:xfrm>
          <a:prstGeom prst="rect">
            <a:avLst/>
          </a:prstGeom>
        </p:spPr>
      </p:pic>
      <p:pic>
        <p:nvPicPr>
          <p:cNvPr id="8" name="図 7">
            <a:extLst>
              <a:ext uri="{FF2B5EF4-FFF2-40B4-BE49-F238E27FC236}">
                <a16:creationId xmlns:a16="http://schemas.microsoft.com/office/drawing/2014/main" id="{03E5A828-C504-E369-47C1-ED62EDAC237E}"/>
              </a:ext>
            </a:extLst>
          </p:cNvPr>
          <p:cNvPicPr>
            <a:picLocks noChangeAspect="1"/>
          </p:cNvPicPr>
          <p:nvPr/>
        </p:nvPicPr>
        <p:blipFill>
          <a:blip r:embed="rId7"/>
          <a:stretch>
            <a:fillRect/>
          </a:stretch>
        </p:blipFill>
        <p:spPr>
          <a:xfrm>
            <a:off x="3377594" y="2790481"/>
            <a:ext cx="1098550" cy="203200"/>
          </a:xfrm>
          <a:prstGeom prst="rect">
            <a:avLst/>
          </a:prstGeom>
        </p:spPr>
      </p:pic>
      <p:sp>
        <p:nvSpPr>
          <p:cNvPr id="9" name="スライド番号プレースホルダー 8">
            <a:extLst>
              <a:ext uri="{FF2B5EF4-FFF2-40B4-BE49-F238E27FC236}">
                <a16:creationId xmlns:a16="http://schemas.microsoft.com/office/drawing/2014/main" id="{99B97E38-D1B1-6442-C634-DF922C633330}"/>
              </a:ext>
            </a:extLst>
          </p:cNvPr>
          <p:cNvSpPr>
            <a:spLocks noGrp="1"/>
          </p:cNvSpPr>
          <p:nvPr>
            <p:ph type="sldNum" sz="quarter" idx="12"/>
          </p:nvPr>
        </p:nvSpPr>
        <p:spPr/>
        <p:txBody>
          <a:bodyPr/>
          <a:lstStyle/>
          <a:p>
            <a:fld id="{48F63A3B-78C7-47BE-AE5E-E10140E04643}" type="slidenum">
              <a:rPr lang="en-US" smtClean="0"/>
              <a:pPr/>
              <a:t>10</a:t>
            </a:fld>
            <a:r>
              <a:rPr lang="en-US"/>
              <a:t>/47</a:t>
            </a:r>
            <a:endParaRPr lang="en-US" dirty="0"/>
          </a:p>
        </p:txBody>
      </p:sp>
    </p:spTree>
    <p:extLst>
      <p:ext uri="{BB962C8B-B14F-4D97-AF65-F5344CB8AC3E}">
        <p14:creationId xmlns:p14="http://schemas.microsoft.com/office/powerpoint/2010/main" val="1912442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円軌道の安定性</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求めた微分方程式の解は、振動数</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を用いて</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と書ける。</a:t>
            </a:r>
            <a:endParaRPr lang="en-US" altLang="ja-JP" sz="1800" dirty="0"/>
          </a:p>
          <a:p>
            <a:pPr marL="0" indent="0">
              <a:lnSpc>
                <a:spcPct val="100000"/>
              </a:lnSpc>
              <a:buNone/>
            </a:pPr>
            <a:r>
              <a:rPr lang="ja-JP" altLang="en-US" sz="1800"/>
              <a:t>この　　は振動しているので、この円軌道は安定である。</a:t>
            </a:r>
            <a:endParaRPr lang="en-US" altLang="ja-JP" sz="1800" dirty="0"/>
          </a:p>
          <a:p>
            <a:pPr marL="0" indent="0">
              <a:lnSpc>
                <a:spcPct val="100000"/>
              </a:lnSpc>
              <a:buNone/>
            </a:pPr>
            <a:r>
              <a:rPr lang="ja-JP" altLang="en-US" sz="1800"/>
              <a:t>つまりケプラー問題の円軌道は、適切な角速度を与えれば、任意の　　で安定な円軌道をとることができる。</a:t>
            </a:r>
            <a:endParaRPr lang="en-US" altLang="ja-JP" sz="1800" dirty="0"/>
          </a:p>
        </p:txBody>
      </p:sp>
      <p:pic>
        <p:nvPicPr>
          <p:cNvPr id="10" name="図 9">
            <a:extLst>
              <a:ext uri="{FF2B5EF4-FFF2-40B4-BE49-F238E27FC236}">
                <a16:creationId xmlns:a16="http://schemas.microsoft.com/office/drawing/2014/main" id="{DBB4FA42-4C51-585C-C8ED-F21CB2847B57}"/>
              </a:ext>
            </a:extLst>
          </p:cNvPr>
          <p:cNvPicPr>
            <a:picLocks noChangeAspect="1"/>
          </p:cNvPicPr>
          <p:nvPr/>
        </p:nvPicPr>
        <p:blipFill>
          <a:blip r:embed="rId3"/>
          <a:stretch>
            <a:fillRect/>
          </a:stretch>
        </p:blipFill>
        <p:spPr>
          <a:xfrm>
            <a:off x="1316658" y="4550672"/>
            <a:ext cx="203200" cy="165100"/>
          </a:xfrm>
          <a:prstGeom prst="rect">
            <a:avLst/>
          </a:prstGeom>
        </p:spPr>
      </p:pic>
      <p:pic>
        <p:nvPicPr>
          <p:cNvPr id="9" name="図 8">
            <a:extLst>
              <a:ext uri="{FF2B5EF4-FFF2-40B4-BE49-F238E27FC236}">
                <a16:creationId xmlns:a16="http://schemas.microsoft.com/office/drawing/2014/main" id="{A8ECFF3A-1F42-B363-4C6F-05F8B1D41AE0}"/>
              </a:ext>
            </a:extLst>
          </p:cNvPr>
          <p:cNvPicPr>
            <a:picLocks noChangeAspect="1"/>
          </p:cNvPicPr>
          <p:nvPr/>
        </p:nvPicPr>
        <p:blipFill>
          <a:blip r:embed="rId4"/>
          <a:stretch>
            <a:fillRect/>
          </a:stretch>
        </p:blipFill>
        <p:spPr>
          <a:xfrm>
            <a:off x="1968500" y="3483695"/>
            <a:ext cx="2603500" cy="279400"/>
          </a:xfrm>
          <a:prstGeom prst="rect">
            <a:avLst/>
          </a:prstGeom>
        </p:spPr>
      </p:pic>
      <p:grpSp>
        <p:nvGrpSpPr>
          <p:cNvPr id="14" name="グループ化 13">
            <a:extLst>
              <a:ext uri="{FF2B5EF4-FFF2-40B4-BE49-F238E27FC236}">
                <a16:creationId xmlns:a16="http://schemas.microsoft.com/office/drawing/2014/main" id="{B7FB85CD-4903-8D72-B47C-DE51A19BFEA0}"/>
              </a:ext>
            </a:extLst>
          </p:cNvPr>
          <p:cNvGrpSpPr/>
          <p:nvPr/>
        </p:nvGrpSpPr>
        <p:grpSpPr>
          <a:xfrm>
            <a:off x="6115050" y="3266744"/>
            <a:ext cx="1363665" cy="1469886"/>
            <a:chOff x="327756" y="4112634"/>
            <a:chExt cx="2429349" cy="2757942"/>
          </a:xfrm>
        </p:grpSpPr>
        <p:sp>
          <p:nvSpPr>
            <p:cNvPr id="12" name="テキスト ボックス 11">
              <a:extLst>
                <a:ext uri="{FF2B5EF4-FFF2-40B4-BE49-F238E27FC236}">
                  <a16:creationId xmlns:a16="http://schemas.microsoft.com/office/drawing/2014/main" id="{DAA70BB2-EC2F-0358-8A51-0A582F129BA0}"/>
                </a:ext>
              </a:extLst>
            </p:cNvPr>
            <p:cNvSpPr txBox="1"/>
            <p:nvPr/>
          </p:nvSpPr>
          <p:spPr>
            <a:xfrm>
              <a:off x="2428009" y="6177600"/>
              <a:ext cx="329096" cy="692976"/>
            </a:xfrm>
            <a:prstGeom prst="rect">
              <a:avLst/>
            </a:prstGeom>
            <a:noFill/>
          </p:spPr>
          <p:txBody>
            <a:bodyPr wrap="none" rtlCol="0">
              <a:sp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13" name="テキスト ボックス 12">
              <a:extLst>
                <a:ext uri="{FF2B5EF4-FFF2-40B4-BE49-F238E27FC236}">
                  <a16:creationId xmlns:a16="http://schemas.microsoft.com/office/drawing/2014/main" id="{E2345610-76DF-F52E-8273-05FCBD2BBB14}"/>
                </a:ext>
              </a:extLst>
            </p:cNvPr>
            <p:cNvSpPr txBox="1"/>
            <p:nvPr/>
          </p:nvSpPr>
          <p:spPr>
            <a:xfrm>
              <a:off x="327756" y="4112634"/>
              <a:ext cx="329096" cy="692976"/>
            </a:xfrm>
            <a:prstGeom prst="rect">
              <a:avLst/>
            </a:prstGeom>
            <a:noFill/>
          </p:spPr>
          <p:txBody>
            <a:bodyPr wrap="none" rtlCol="0">
              <a:sp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grpSp>
      <p:pic>
        <p:nvPicPr>
          <p:cNvPr id="4" name="図 3">
            <a:extLst>
              <a:ext uri="{FF2B5EF4-FFF2-40B4-BE49-F238E27FC236}">
                <a16:creationId xmlns:a16="http://schemas.microsoft.com/office/drawing/2014/main" id="{E6B4CF67-5B14-5948-076D-AACD5849507D}"/>
              </a:ext>
            </a:extLst>
          </p:cNvPr>
          <p:cNvPicPr>
            <a:picLocks noChangeAspect="1"/>
          </p:cNvPicPr>
          <p:nvPr/>
        </p:nvPicPr>
        <p:blipFill>
          <a:blip r:embed="rId5"/>
          <a:stretch>
            <a:fillRect/>
          </a:stretch>
        </p:blipFill>
        <p:spPr>
          <a:xfrm>
            <a:off x="5229184" y="2379268"/>
            <a:ext cx="682666" cy="257741"/>
          </a:xfrm>
          <a:prstGeom prst="rect">
            <a:avLst/>
          </a:prstGeom>
        </p:spPr>
      </p:pic>
      <p:pic>
        <p:nvPicPr>
          <p:cNvPr id="8" name="図 7">
            <a:extLst>
              <a:ext uri="{FF2B5EF4-FFF2-40B4-BE49-F238E27FC236}">
                <a16:creationId xmlns:a16="http://schemas.microsoft.com/office/drawing/2014/main" id="{AF5A2D26-79AC-DEAF-63CA-71CBFD517BB7}"/>
              </a:ext>
            </a:extLst>
          </p:cNvPr>
          <p:cNvPicPr>
            <a:picLocks noChangeAspect="1"/>
          </p:cNvPicPr>
          <p:nvPr/>
        </p:nvPicPr>
        <p:blipFill>
          <a:blip r:embed="rId6"/>
          <a:stretch>
            <a:fillRect/>
          </a:stretch>
        </p:blipFill>
        <p:spPr>
          <a:xfrm>
            <a:off x="7744521" y="4933846"/>
            <a:ext cx="153078" cy="162645"/>
          </a:xfrm>
          <a:prstGeom prst="rect">
            <a:avLst/>
          </a:prstGeom>
        </p:spPr>
      </p:pic>
      <p:pic>
        <p:nvPicPr>
          <p:cNvPr id="11" name="図 10">
            <a:extLst>
              <a:ext uri="{FF2B5EF4-FFF2-40B4-BE49-F238E27FC236}">
                <a16:creationId xmlns:a16="http://schemas.microsoft.com/office/drawing/2014/main" id="{09327993-94B5-A123-FE4D-1E51559FB3F3}"/>
              </a:ext>
            </a:extLst>
          </p:cNvPr>
          <p:cNvPicPr>
            <a:picLocks noChangeAspect="1"/>
          </p:cNvPicPr>
          <p:nvPr/>
        </p:nvPicPr>
        <p:blipFill>
          <a:blip r:embed="rId7"/>
          <a:stretch>
            <a:fillRect/>
          </a:stretch>
        </p:blipFill>
        <p:spPr>
          <a:xfrm>
            <a:off x="1968500" y="2070679"/>
            <a:ext cx="2915634" cy="617178"/>
          </a:xfrm>
          <a:prstGeom prst="rect">
            <a:avLst/>
          </a:prstGeom>
        </p:spPr>
      </p:pic>
      <p:sp>
        <p:nvSpPr>
          <p:cNvPr id="16" name="スライド番号プレースホルダー 15">
            <a:extLst>
              <a:ext uri="{FF2B5EF4-FFF2-40B4-BE49-F238E27FC236}">
                <a16:creationId xmlns:a16="http://schemas.microsoft.com/office/drawing/2014/main" id="{36E3EEA8-26DC-0173-07D5-03D4B4783A9A}"/>
              </a:ext>
            </a:extLst>
          </p:cNvPr>
          <p:cNvSpPr>
            <a:spLocks noGrp="1"/>
          </p:cNvSpPr>
          <p:nvPr>
            <p:ph type="sldNum" sz="quarter" idx="12"/>
          </p:nvPr>
        </p:nvSpPr>
        <p:spPr/>
        <p:txBody>
          <a:bodyPr/>
          <a:lstStyle/>
          <a:p>
            <a:fld id="{48F63A3B-78C7-47BE-AE5E-E10140E04643}" type="slidenum">
              <a:rPr lang="en-US" smtClean="0"/>
              <a:pPr/>
              <a:t>11</a:t>
            </a:fld>
            <a:r>
              <a:rPr lang="en-US"/>
              <a:t>/47</a:t>
            </a:r>
            <a:endParaRPr lang="en-US" dirty="0"/>
          </a:p>
        </p:txBody>
      </p:sp>
      <p:pic>
        <p:nvPicPr>
          <p:cNvPr id="5" name="図 4">
            <a:extLst>
              <a:ext uri="{FF2B5EF4-FFF2-40B4-BE49-F238E27FC236}">
                <a16:creationId xmlns:a16="http://schemas.microsoft.com/office/drawing/2014/main" id="{E08F4771-3C5F-428E-2F08-7DEAC3266B77}"/>
              </a:ext>
            </a:extLst>
          </p:cNvPr>
          <p:cNvPicPr>
            <a:picLocks noChangeAspect="1"/>
          </p:cNvPicPr>
          <p:nvPr/>
        </p:nvPicPr>
        <p:blipFill>
          <a:blip r:embed="rId8"/>
          <a:stretch>
            <a:fillRect/>
          </a:stretch>
        </p:blipFill>
        <p:spPr>
          <a:xfrm>
            <a:off x="6066941" y="1226035"/>
            <a:ext cx="1446335" cy="387786"/>
          </a:xfrm>
          <a:prstGeom prst="rect">
            <a:avLst/>
          </a:prstGeom>
        </p:spPr>
      </p:pic>
      <p:sp>
        <p:nvSpPr>
          <p:cNvPr id="6" name="テキスト ボックス 5">
            <a:extLst>
              <a:ext uri="{FF2B5EF4-FFF2-40B4-BE49-F238E27FC236}">
                <a16:creationId xmlns:a16="http://schemas.microsoft.com/office/drawing/2014/main" id="{3E480D68-6844-76C9-0264-F081358D61D1}"/>
              </a:ext>
            </a:extLst>
          </p:cNvPr>
          <p:cNvSpPr txBox="1"/>
          <p:nvPr/>
        </p:nvSpPr>
        <p:spPr>
          <a:xfrm>
            <a:off x="5955156" y="815767"/>
            <a:ext cx="133882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微分方程式</a:t>
            </a:r>
          </a:p>
        </p:txBody>
      </p:sp>
    </p:spTree>
    <p:extLst>
      <p:ext uri="{BB962C8B-B14F-4D97-AF65-F5344CB8AC3E}">
        <p14:creationId xmlns:p14="http://schemas.microsoft.com/office/powerpoint/2010/main" val="1607005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摂動が加わった軌道</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摂動を加えた際の円軌道の変化を見てみる。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solidFill>
                  <a:schemeClr val="accent1">
                    <a:lumMod val="60000"/>
                    <a:lumOff val="40000"/>
                  </a:schemeClr>
                </a:solidFill>
              </a:rPr>
              <a:t>公転周期</a:t>
            </a:r>
            <a:r>
              <a:rPr lang="ja-JP" altLang="en-US" sz="1800"/>
              <a:t>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solidFill>
                  <a:schemeClr val="accent2"/>
                </a:solidFill>
              </a:rPr>
              <a:t>摂動の振動周期</a:t>
            </a:r>
            <a:r>
              <a:rPr lang="ja-JP" altLang="en-US" sz="1800"/>
              <a:t>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　　　　　より、この周期のズレはゼロであるから、</a:t>
            </a:r>
            <a:r>
              <a:rPr lang="ja-JP" altLang="en-US" sz="1800">
                <a:solidFill>
                  <a:srgbClr val="FF0000"/>
                </a:solidFill>
              </a:rPr>
              <a:t>軌道は閉じる</a:t>
            </a:r>
            <a:r>
              <a:rPr lang="ja-JP" altLang="en-US" sz="1800"/>
              <a:t>。</a:t>
            </a:r>
            <a:endParaRPr lang="en-US" altLang="ja-JP" sz="1800" dirty="0"/>
          </a:p>
          <a:p>
            <a:pPr marL="0" indent="0">
              <a:lnSpc>
                <a:spcPct val="100000"/>
              </a:lnSpc>
              <a:buNone/>
            </a:pPr>
            <a:endParaRPr lang="en-US" altLang="ja-JP" sz="1800" dirty="0"/>
          </a:p>
        </p:txBody>
      </p:sp>
      <p:grpSp>
        <p:nvGrpSpPr>
          <p:cNvPr id="4" name="グループ化 3">
            <a:extLst>
              <a:ext uri="{FF2B5EF4-FFF2-40B4-BE49-F238E27FC236}">
                <a16:creationId xmlns:a16="http://schemas.microsoft.com/office/drawing/2014/main" id="{EBC92872-B40C-D558-637D-AB585685DEBC}"/>
              </a:ext>
            </a:extLst>
          </p:cNvPr>
          <p:cNvGrpSpPr/>
          <p:nvPr/>
        </p:nvGrpSpPr>
        <p:grpSpPr>
          <a:xfrm>
            <a:off x="4953857" y="1970689"/>
            <a:ext cx="3252278" cy="3117005"/>
            <a:chOff x="327756" y="2453020"/>
            <a:chExt cx="4053692" cy="4093912"/>
          </a:xfrm>
        </p:grpSpPr>
        <p:pic>
          <p:nvPicPr>
            <p:cNvPr id="5" name="図 4">
              <a:extLst>
                <a:ext uri="{FF2B5EF4-FFF2-40B4-BE49-F238E27FC236}">
                  <a16:creationId xmlns:a16="http://schemas.microsoft.com/office/drawing/2014/main" id="{2C25A3EF-D67A-CFE2-477B-A5B577C8EB5C}"/>
                </a:ext>
              </a:extLst>
            </p:cNvPr>
            <p:cNvPicPr>
              <a:picLocks noChangeAspect="1"/>
            </p:cNvPicPr>
            <p:nvPr/>
          </p:nvPicPr>
          <p:blipFill>
            <a:blip r:embed="rId3"/>
            <a:stretch>
              <a:fillRect/>
            </a:stretch>
          </p:blipFill>
          <p:spPr>
            <a:xfrm>
              <a:off x="610898" y="2453020"/>
              <a:ext cx="3770550" cy="3780000"/>
            </a:xfrm>
            <a:prstGeom prst="rect">
              <a:avLst/>
            </a:prstGeom>
          </p:spPr>
        </p:pic>
        <p:sp>
          <p:nvSpPr>
            <p:cNvPr id="6" name="テキスト ボックス 5">
              <a:extLst>
                <a:ext uri="{FF2B5EF4-FFF2-40B4-BE49-F238E27FC236}">
                  <a16:creationId xmlns:a16="http://schemas.microsoft.com/office/drawing/2014/main" id="{595CE74A-3099-7DB3-AE02-8684164F93D6}"/>
                </a:ext>
              </a:extLst>
            </p:cNvPr>
            <p:cNvSpPr txBox="1"/>
            <p:nvPr/>
          </p:nvSpPr>
          <p:spPr>
            <a:xfrm>
              <a:off x="2428009" y="6177600"/>
              <a:ext cx="348172"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x</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9" name="テキスト ボックス 8">
              <a:extLst>
                <a:ext uri="{FF2B5EF4-FFF2-40B4-BE49-F238E27FC236}">
                  <a16:creationId xmlns:a16="http://schemas.microsoft.com/office/drawing/2014/main" id="{4291EF56-594A-4DFD-0D60-A3BE9F4E2ECB}"/>
                </a:ext>
              </a:extLst>
            </p:cNvPr>
            <p:cNvSpPr txBox="1"/>
            <p:nvPr/>
          </p:nvSpPr>
          <p:spPr>
            <a:xfrm>
              <a:off x="327756" y="4112634"/>
              <a:ext cx="348172"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y</a:t>
              </a:r>
              <a:endParaRPr kumimoji="1" lang="ja-JP" altLang="en-US">
                <a:latin typeface="Hiragino Kaku Gothic Std W8" panose="020B0800000000000000" pitchFamily="34" charset="-128"/>
                <a:ea typeface="Hiragino Kaku Gothic Std W8" panose="020B0800000000000000" pitchFamily="34" charset="-128"/>
              </a:endParaRPr>
            </a:p>
          </p:txBody>
        </p:sp>
      </p:grpSp>
      <p:pic>
        <p:nvPicPr>
          <p:cNvPr id="11" name="図 10">
            <a:extLst>
              <a:ext uri="{FF2B5EF4-FFF2-40B4-BE49-F238E27FC236}">
                <a16:creationId xmlns:a16="http://schemas.microsoft.com/office/drawing/2014/main" id="{CA206B30-E300-0766-BA1C-6321C9096B1B}"/>
              </a:ext>
            </a:extLst>
          </p:cNvPr>
          <p:cNvPicPr>
            <a:picLocks noChangeAspect="1"/>
          </p:cNvPicPr>
          <p:nvPr/>
        </p:nvPicPr>
        <p:blipFill>
          <a:blip r:embed="rId4"/>
          <a:stretch>
            <a:fillRect/>
          </a:stretch>
        </p:blipFill>
        <p:spPr>
          <a:xfrm>
            <a:off x="772082" y="5254125"/>
            <a:ext cx="952956" cy="281200"/>
          </a:xfrm>
          <a:prstGeom prst="rect">
            <a:avLst/>
          </a:prstGeom>
        </p:spPr>
      </p:pic>
      <p:sp>
        <p:nvSpPr>
          <p:cNvPr id="14" name="テキスト ボックス 13">
            <a:extLst>
              <a:ext uri="{FF2B5EF4-FFF2-40B4-BE49-F238E27FC236}">
                <a16:creationId xmlns:a16="http://schemas.microsoft.com/office/drawing/2014/main" id="{349FDFF5-E081-9753-4F64-D99B65EF3605}"/>
              </a:ext>
            </a:extLst>
          </p:cNvPr>
          <p:cNvSpPr txBox="1"/>
          <p:nvPr/>
        </p:nvSpPr>
        <p:spPr>
          <a:xfrm>
            <a:off x="5200650" y="1184565"/>
            <a:ext cx="3943350" cy="646331"/>
          </a:xfrm>
          <a:prstGeom prst="rect">
            <a:avLst/>
          </a:prstGeom>
          <a:noFill/>
        </p:spPr>
        <p:txBody>
          <a:bodyPr wrap="square">
            <a:spAutoFit/>
          </a:bodyPr>
          <a:lstStyle/>
          <a:p>
            <a:r>
              <a:rPr kumimoji="1" lang="ja-JP" altLang="en-US">
                <a:solidFill>
                  <a:schemeClr val="accent1">
                    <a:lumMod val="60000"/>
                    <a:lumOff val="40000"/>
                  </a:schemeClr>
                </a:solidFill>
                <a:latin typeface="Hiragino Kaku Gothic Std W8" panose="020B0800000000000000" pitchFamily="34" charset="-128"/>
                <a:ea typeface="Hiragino Kaku Gothic Std W8" panose="020B0800000000000000" pitchFamily="34" charset="-128"/>
              </a:rPr>
              <a:t>青線</a:t>
            </a:r>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latin typeface="Hiragino Kaku Gothic Std W8" panose="020B0800000000000000" pitchFamily="34" charset="-128"/>
                <a:ea typeface="Hiragino Kaku Gothic Std W8" panose="020B0800000000000000" pitchFamily="34" charset="-128"/>
              </a:rPr>
              <a:t>　基準となる円軌道</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ja-JP" altLang="en-US">
                <a:solidFill>
                  <a:schemeClr val="accent2"/>
                </a:solidFill>
                <a:latin typeface="Hiragino Kaku Gothic Std W8" panose="020B0800000000000000" pitchFamily="34" charset="-128"/>
                <a:ea typeface="Hiragino Kaku Gothic Std W8" panose="020B0800000000000000" pitchFamily="34" charset="-128"/>
              </a:rPr>
              <a:t>赤線</a:t>
            </a:r>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latin typeface="Hiragino Kaku Gothic Std W8" panose="020B0800000000000000" pitchFamily="34" charset="-128"/>
                <a:ea typeface="Hiragino Kaku Gothic Std W8" panose="020B0800000000000000" pitchFamily="34" charset="-128"/>
              </a:rPr>
              <a:t>　円軌道に摂動を加えた軌道</a:t>
            </a:r>
            <a:endParaRPr kumimoji="1" lang="en-US" altLang="ja-JP" dirty="0">
              <a:latin typeface="Hiragino Kaku Gothic Std W8" panose="020B0800000000000000" pitchFamily="34" charset="-128"/>
              <a:ea typeface="Hiragino Kaku Gothic Std W8" panose="020B0800000000000000" pitchFamily="34" charset="-128"/>
            </a:endParaRPr>
          </a:p>
        </p:txBody>
      </p:sp>
      <p:pic>
        <p:nvPicPr>
          <p:cNvPr id="15" name="図 14">
            <a:extLst>
              <a:ext uri="{FF2B5EF4-FFF2-40B4-BE49-F238E27FC236}">
                <a16:creationId xmlns:a16="http://schemas.microsoft.com/office/drawing/2014/main" id="{500727AF-7CA9-2B01-BC2F-911D8BD65E12}"/>
              </a:ext>
            </a:extLst>
          </p:cNvPr>
          <p:cNvPicPr>
            <a:picLocks noChangeAspect="1"/>
          </p:cNvPicPr>
          <p:nvPr/>
        </p:nvPicPr>
        <p:blipFill>
          <a:blip r:embed="rId5"/>
          <a:stretch>
            <a:fillRect/>
          </a:stretch>
        </p:blipFill>
        <p:spPr>
          <a:xfrm>
            <a:off x="2159000" y="4350395"/>
            <a:ext cx="2323423" cy="665859"/>
          </a:xfrm>
          <a:prstGeom prst="rect">
            <a:avLst/>
          </a:prstGeom>
        </p:spPr>
      </p:pic>
      <p:sp>
        <p:nvSpPr>
          <p:cNvPr id="16" name="スライド番号プレースホルダー 15">
            <a:extLst>
              <a:ext uri="{FF2B5EF4-FFF2-40B4-BE49-F238E27FC236}">
                <a16:creationId xmlns:a16="http://schemas.microsoft.com/office/drawing/2014/main" id="{7ABA9D68-53F3-C4BB-2324-DD25786DB8CA}"/>
              </a:ext>
            </a:extLst>
          </p:cNvPr>
          <p:cNvSpPr>
            <a:spLocks noGrp="1"/>
          </p:cNvSpPr>
          <p:nvPr>
            <p:ph type="sldNum" sz="quarter" idx="12"/>
          </p:nvPr>
        </p:nvSpPr>
        <p:spPr/>
        <p:txBody>
          <a:bodyPr/>
          <a:lstStyle/>
          <a:p>
            <a:fld id="{48F63A3B-78C7-47BE-AE5E-E10140E04643}" type="slidenum">
              <a:rPr lang="en-US" smtClean="0"/>
              <a:pPr/>
              <a:t>12</a:t>
            </a:fld>
            <a:r>
              <a:rPr lang="en-US"/>
              <a:t>/47</a:t>
            </a:r>
            <a:endParaRPr lang="en-US" dirty="0"/>
          </a:p>
        </p:txBody>
      </p:sp>
      <p:pic>
        <p:nvPicPr>
          <p:cNvPr id="7" name="図 6">
            <a:extLst>
              <a:ext uri="{FF2B5EF4-FFF2-40B4-BE49-F238E27FC236}">
                <a16:creationId xmlns:a16="http://schemas.microsoft.com/office/drawing/2014/main" id="{AE11C349-5FEC-012F-B462-E51E5B1D3FE5}"/>
              </a:ext>
            </a:extLst>
          </p:cNvPr>
          <p:cNvPicPr>
            <a:picLocks noChangeAspect="1"/>
          </p:cNvPicPr>
          <p:nvPr/>
        </p:nvPicPr>
        <p:blipFill>
          <a:blip r:embed="rId6"/>
          <a:stretch>
            <a:fillRect/>
          </a:stretch>
        </p:blipFill>
        <p:spPr>
          <a:xfrm>
            <a:off x="2159000" y="2816393"/>
            <a:ext cx="2555492" cy="627435"/>
          </a:xfrm>
          <a:prstGeom prst="rect">
            <a:avLst/>
          </a:prstGeom>
        </p:spPr>
      </p:pic>
    </p:spTree>
    <p:extLst>
      <p:ext uri="{BB962C8B-B14F-4D97-AF65-F5344CB8AC3E}">
        <p14:creationId xmlns:p14="http://schemas.microsoft.com/office/powerpoint/2010/main" val="872828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lstStyle/>
          <a:p>
            <a:r>
              <a:rPr kumimoji="1" lang="ja-JP" altLang="en-US">
                <a:latin typeface="Hiragino Kaku Gothic Std W8" panose="020B0800000000000000" pitchFamily="34" charset="-128"/>
                <a:ea typeface="Hiragino Kaku Gothic Std W8" panose="020B0800000000000000" pitchFamily="34" charset="-128"/>
              </a:rPr>
              <a:t>一般相対論について</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D2F3B495-D59E-B877-07BA-47237F6770FE}"/>
              </a:ext>
            </a:extLst>
          </p:cNvPr>
          <p:cNvSpPr>
            <a:spLocks noGrp="1"/>
          </p:cNvSpPr>
          <p:nvPr>
            <p:ph type="sldNum" sz="quarter" idx="12"/>
          </p:nvPr>
        </p:nvSpPr>
        <p:spPr/>
        <p:txBody>
          <a:bodyPr/>
          <a:lstStyle/>
          <a:p>
            <a:fld id="{48F63A3B-78C7-47BE-AE5E-E10140E04643}" type="slidenum">
              <a:rPr lang="en-US" smtClean="0"/>
              <a:t>13</a:t>
            </a:fld>
            <a:r>
              <a:rPr lang="en-US"/>
              <a:t>/47</a:t>
            </a:r>
            <a:endParaRPr lang="en-US" dirty="0"/>
          </a:p>
        </p:txBody>
      </p:sp>
    </p:spTree>
    <p:extLst>
      <p:ext uri="{BB962C8B-B14F-4D97-AF65-F5344CB8AC3E}">
        <p14:creationId xmlns:p14="http://schemas.microsoft.com/office/powerpoint/2010/main" val="1790114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重力と曲率の比較（重力について）</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300425"/>
            <a:ext cx="7886700" cy="3582679"/>
          </a:xfrm>
        </p:spPr>
        <p:txBody>
          <a:bodyPr>
            <a:noAutofit/>
          </a:bodyPr>
          <a:lstStyle/>
          <a:p>
            <a:pPr marL="0" indent="0">
              <a:lnSpc>
                <a:spcPct val="120000"/>
              </a:lnSpc>
              <a:buNone/>
            </a:pPr>
            <a:r>
              <a:rPr lang="ja-JP" altLang="en-US" sz="1800"/>
              <a:t>一般相対論で天体の軌道を考える前に、重要なアイデアに触れておく。</a:t>
            </a:r>
            <a:endParaRPr lang="en-US" altLang="ja-JP" sz="1800" dirty="0"/>
          </a:p>
          <a:p>
            <a:pPr marL="0" indent="0">
              <a:lnSpc>
                <a:spcPct val="120000"/>
              </a:lnSpc>
              <a:buNone/>
            </a:pPr>
            <a:endParaRPr lang="en-US" altLang="ja-JP" sz="1800" dirty="0"/>
          </a:p>
          <a:p>
            <a:pPr marL="0" indent="0">
              <a:lnSpc>
                <a:spcPct val="120000"/>
              </a:lnSpc>
              <a:buNone/>
            </a:pPr>
            <a:r>
              <a:rPr lang="ja-JP" altLang="en-US" sz="1800"/>
              <a:t>まず、一緒のエレベーターに乗って自由落下している</a:t>
            </a:r>
            <a:r>
              <a:rPr lang="en-US" altLang="ja-JP" sz="1800" dirty="0"/>
              <a:t>2</a:t>
            </a:r>
            <a:r>
              <a:rPr lang="ja-JP" altLang="en-US" sz="1800"/>
              <a:t>人</a:t>
            </a:r>
            <a:endParaRPr lang="en-US" altLang="ja-JP" sz="1800" dirty="0"/>
          </a:p>
          <a:p>
            <a:pPr marL="0" indent="0">
              <a:lnSpc>
                <a:spcPct val="120000"/>
              </a:lnSpc>
              <a:buNone/>
            </a:pPr>
            <a:r>
              <a:rPr lang="ja-JP" altLang="en-US" sz="1800"/>
              <a:t>（</a:t>
            </a:r>
            <a:r>
              <a:rPr lang="en-US" altLang="ja-JP" sz="1800" dirty="0"/>
              <a:t>A</a:t>
            </a:r>
            <a:r>
              <a:rPr lang="ja-JP" altLang="en-US" sz="1800"/>
              <a:t>さんと</a:t>
            </a:r>
            <a:r>
              <a:rPr lang="en-US" altLang="ja-JP" sz="1800" dirty="0"/>
              <a:t>B</a:t>
            </a:r>
            <a:r>
              <a:rPr lang="ja-JP" altLang="en-US" sz="1800"/>
              <a:t>さん）を考える。</a:t>
            </a:r>
            <a:endParaRPr lang="en-US" altLang="ja-JP" sz="1800" dirty="0"/>
          </a:p>
          <a:p>
            <a:pPr marL="0" indent="0">
              <a:lnSpc>
                <a:spcPct val="120000"/>
              </a:lnSpc>
              <a:buNone/>
            </a:pPr>
            <a:r>
              <a:rPr lang="ja-JP" altLang="en-US" sz="1800">
                <a:solidFill>
                  <a:schemeClr val="accent2">
                    <a:lumMod val="75000"/>
                  </a:schemeClr>
                </a:solidFill>
              </a:rPr>
              <a:t>自由落下している</a:t>
            </a:r>
            <a:r>
              <a:rPr lang="en-US" altLang="ja-JP" sz="1800" dirty="0">
                <a:solidFill>
                  <a:schemeClr val="accent2">
                    <a:lumMod val="75000"/>
                  </a:schemeClr>
                </a:solidFill>
              </a:rPr>
              <a:t>2</a:t>
            </a:r>
            <a:r>
              <a:rPr lang="ja-JP" altLang="en-US" sz="1800">
                <a:solidFill>
                  <a:schemeClr val="accent2">
                    <a:lumMod val="75000"/>
                  </a:schemeClr>
                </a:solidFill>
              </a:rPr>
              <a:t>人は、重力を感じることはない。</a:t>
            </a:r>
            <a:endParaRPr lang="en-US" altLang="ja-JP" sz="1800" dirty="0">
              <a:solidFill>
                <a:schemeClr val="accent2">
                  <a:lumMod val="75000"/>
                </a:schemeClr>
              </a:solidFill>
            </a:endParaRPr>
          </a:p>
          <a:p>
            <a:pPr marL="0" indent="0">
              <a:lnSpc>
                <a:spcPct val="120000"/>
              </a:lnSpc>
              <a:buNone/>
            </a:pPr>
            <a:r>
              <a:rPr lang="ja-JP" altLang="en-US" sz="1800">
                <a:solidFill>
                  <a:schemeClr val="accent2">
                    <a:lumMod val="75000"/>
                  </a:schemeClr>
                </a:solidFill>
              </a:rPr>
              <a:t>つまり、局所的には重力を消すことができる。</a:t>
            </a:r>
            <a:endParaRPr lang="en-US" altLang="ja-JP" sz="1800" dirty="0">
              <a:solidFill>
                <a:schemeClr val="accent2">
                  <a:lumMod val="75000"/>
                </a:schemeClr>
              </a:solidFill>
            </a:endParaRPr>
          </a:p>
          <a:p>
            <a:pPr marL="0" indent="0">
              <a:lnSpc>
                <a:spcPct val="120000"/>
              </a:lnSpc>
              <a:buNone/>
            </a:pPr>
            <a:r>
              <a:rPr lang="ja-JP" altLang="en-US" sz="1800">
                <a:solidFill>
                  <a:schemeClr val="tx2">
                    <a:lumMod val="75000"/>
                    <a:lumOff val="25000"/>
                  </a:schemeClr>
                </a:solidFill>
              </a:rPr>
              <a:t>ただし、落下によって</a:t>
            </a:r>
            <a:r>
              <a:rPr lang="en-US" altLang="ja-JP" sz="1800" dirty="0">
                <a:solidFill>
                  <a:schemeClr val="tx2">
                    <a:lumMod val="75000"/>
                    <a:lumOff val="25000"/>
                  </a:schemeClr>
                </a:solidFill>
              </a:rPr>
              <a:t>2</a:t>
            </a:r>
            <a:r>
              <a:rPr lang="ja-JP" altLang="en-US" sz="1800">
                <a:solidFill>
                  <a:schemeClr val="tx2">
                    <a:lumMod val="75000"/>
                    <a:lumOff val="25000"/>
                  </a:schemeClr>
                </a:solidFill>
              </a:rPr>
              <a:t>人の距離は少しずつ近づいてゆく。</a:t>
            </a:r>
            <a:endParaRPr lang="en-US" altLang="ja-JP" sz="1800" dirty="0">
              <a:solidFill>
                <a:schemeClr val="tx2">
                  <a:lumMod val="75000"/>
                  <a:lumOff val="25000"/>
                </a:schemeClr>
              </a:solidFill>
            </a:endParaRPr>
          </a:p>
          <a:p>
            <a:pPr marL="0" indent="0">
              <a:lnSpc>
                <a:spcPct val="120000"/>
              </a:lnSpc>
              <a:buNone/>
            </a:pPr>
            <a:r>
              <a:rPr lang="ja-JP" altLang="en-US" sz="1800">
                <a:solidFill>
                  <a:schemeClr val="tx2">
                    <a:lumMod val="75000"/>
                    <a:lumOff val="25000"/>
                  </a:schemeClr>
                </a:solidFill>
              </a:rPr>
              <a:t>このため、有限の広がりを考えると重力を消すことはできない。</a:t>
            </a:r>
            <a:endParaRPr lang="en-US" altLang="ja-JP" sz="1800" dirty="0">
              <a:solidFill>
                <a:schemeClr val="tx2">
                  <a:lumMod val="75000"/>
                  <a:lumOff val="25000"/>
                </a:schemeClr>
              </a:solidFill>
            </a:endParaRPr>
          </a:p>
        </p:txBody>
      </p:sp>
      <p:sp>
        <p:nvSpPr>
          <p:cNvPr id="6" name="円/楕円 5">
            <a:extLst>
              <a:ext uri="{FF2B5EF4-FFF2-40B4-BE49-F238E27FC236}">
                <a16:creationId xmlns:a16="http://schemas.microsoft.com/office/drawing/2014/main" id="{B449C43E-FA18-BAEB-FA03-76E4A3FD705A}"/>
              </a:ext>
            </a:extLst>
          </p:cNvPr>
          <p:cNvSpPr/>
          <p:nvPr/>
        </p:nvSpPr>
        <p:spPr>
          <a:xfrm>
            <a:off x="2216986" y="6242724"/>
            <a:ext cx="4710023" cy="376111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F8A6766B-EEA4-C007-29CD-2E1A8AD9AAC0}"/>
              </a:ext>
            </a:extLst>
          </p:cNvPr>
          <p:cNvSpPr txBox="1"/>
          <p:nvPr/>
        </p:nvSpPr>
        <p:spPr>
          <a:xfrm>
            <a:off x="4133417" y="6410318"/>
            <a:ext cx="877163" cy="369332"/>
          </a:xfrm>
          <a:prstGeom prst="rect">
            <a:avLst/>
          </a:prstGeom>
          <a:noFill/>
        </p:spPr>
        <p:txBody>
          <a:bodyPr wrap="none" rtlCol="0">
            <a:sp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重力源</a:t>
            </a:r>
          </a:p>
        </p:txBody>
      </p:sp>
      <p:sp>
        <p:nvSpPr>
          <p:cNvPr id="9" name="円/楕円 8">
            <a:extLst>
              <a:ext uri="{FF2B5EF4-FFF2-40B4-BE49-F238E27FC236}">
                <a16:creationId xmlns:a16="http://schemas.microsoft.com/office/drawing/2014/main" id="{4603A115-A152-D9F5-A451-FC8DA113C353}"/>
              </a:ext>
            </a:extLst>
          </p:cNvPr>
          <p:cNvSpPr/>
          <p:nvPr/>
        </p:nvSpPr>
        <p:spPr>
          <a:xfrm>
            <a:off x="2216988" y="5101862"/>
            <a:ext cx="465826" cy="43132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10" name="円/楕円 9">
            <a:extLst>
              <a:ext uri="{FF2B5EF4-FFF2-40B4-BE49-F238E27FC236}">
                <a16:creationId xmlns:a16="http://schemas.microsoft.com/office/drawing/2014/main" id="{41AFF24A-A85C-4D0F-20C5-C78A247A078C}"/>
              </a:ext>
            </a:extLst>
          </p:cNvPr>
          <p:cNvSpPr/>
          <p:nvPr/>
        </p:nvSpPr>
        <p:spPr>
          <a:xfrm>
            <a:off x="6089803" y="5136477"/>
            <a:ext cx="465826" cy="43132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17" name="円/楕円 16">
            <a:extLst>
              <a:ext uri="{FF2B5EF4-FFF2-40B4-BE49-F238E27FC236}">
                <a16:creationId xmlns:a16="http://schemas.microsoft.com/office/drawing/2014/main" id="{42D22596-59D9-FEE4-95A0-C623B842A975}"/>
              </a:ext>
            </a:extLst>
          </p:cNvPr>
          <p:cNvSpPr/>
          <p:nvPr/>
        </p:nvSpPr>
        <p:spPr>
          <a:xfrm>
            <a:off x="2601260" y="5811403"/>
            <a:ext cx="465826" cy="43132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a:extLst>
              <a:ext uri="{FF2B5EF4-FFF2-40B4-BE49-F238E27FC236}">
                <a16:creationId xmlns:a16="http://schemas.microsoft.com/office/drawing/2014/main" id="{2EBFC2B7-4C05-C731-185A-68FA22F8348A}"/>
              </a:ext>
            </a:extLst>
          </p:cNvPr>
          <p:cNvSpPr/>
          <p:nvPr/>
        </p:nvSpPr>
        <p:spPr>
          <a:xfrm>
            <a:off x="5678032" y="5848655"/>
            <a:ext cx="465826" cy="431321"/>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矢印コネクタ 20">
            <a:extLst>
              <a:ext uri="{FF2B5EF4-FFF2-40B4-BE49-F238E27FC236}">
                <a16:creationId xmlns:a16="http://schemas.microsoft.com/office/drawing/2014/main" id="{193A34AC-601E-63F4-6ACE-BBCCF73729B4}"/>
              </a:ext>
            </a:extLst>
          </p:cNvPr>
          <p:cNvCxnSpPr>
            <a:cxnSpLocks/>
          </p:cNvCxnSpPr>
          <p:nvPr/>
        </p:nvCxnSpPr>
        <p:spPr>
          <a:xfrm>
            <a:off x="2588903" y="5596339"/>
            <a:ext cx="118507" cy="1749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直線矢印コネクタ 21">
            <a:extLst>
              <a:ext uri="{FF2B5EF4-FFF2-40B4-BE49-F238E27FC236}">
                <a16:creationId xmlns:a16="http://schemas.microsoft.com/office/drawing/2014/main" id="{A38C7312-74F1-3CE7-0925-45C29B43F544}"/>
              </a:ext>
            </a:extLst>
          </p:cNvPr>
          <p:cNvCxnSpPr>
            <a:cxnSpLocks/>
          </p:cNvCxnSpPr>
          <p:nvPr/>
        </p:nvCxnSpPr>
        <p:spPr>
          <a:xfrm flipH="1">
            <a:off x="6028695" y="5616576"/>
            <a:ext cx="122215" cy="1946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直線コネクタ 27">
            <a:extLst>
              <a:ext uri="{FF2B5EF4-FFF2-40B4-BE49-F238E27FC236}">
                <a16:creationId xmlns:a16="http://schemas.microsoft.com/office/drawing/2014/main" id="{F4BBCD07-E0C2-9C0D-9214-0B1BAB9CB414}"/>
              </a:ext>
            </a:extLst>
          </p:cNvPr>
          <p:cNvCxnSpPr>
            <a:cxnSpLocks/>
          </p:cNvCxnSpPr>
          <p:nvPr/>
        </p:nvCxnSpPr>
        <p:spPr>
          <a:xfrm>
            <a:off x="2796037" y="5317522"/>
            <a:ext cx="311490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直線コネクタ 28">
            <a:extLst>
              <a:ext uri="{FF2B5EF4-FFF2-40B4-BE49-F238E27FC236}">
                <a16:creationId xmlns:a16="http://schemas.microsoft.com/office/drawing/2014/main" id="{CB2F1700-C8C8-6E33-DD71-1A5DA8A3108F}"/>
              </a:ext>
            </a:extLst>
          </p:cNvPr>
          <p:cNvCxnSpPr>
            <a:cxnSpLocks/>
          </p:cNvCxnSpPr>
          <p:nvPr/>
        </p:nvCxnSpPr>
        <p:spPr>
          <a:xfrm>
            <a:off x="3233055" y="6010585"/>
            <a:ext cx="2298315"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テキスト ボックス 32">
            <a:extLst>
              <a:ext uri="{FF2B5EF4-FFF2-40B4-BE49-F238E27FC236}">
                <a16:creationId xmlns:a16="http://schemas.microsoft.com/office/drawing/2014/main" id="{A1C59B64-8DD8-5A21-444E-B5155EA98790}"/>
              </a:ext>
            </a:extLst>
          </p:cNvPr>
          <p:cNvSpPr txBox="1"/>
          <p:nvPr/>
        </p:nvSpPr>
        <p:spPr>
          <a:xfrm>
            <a:off x="2765866" y="4883586"/>
            <a:ext cx="3264035" cy="338554"/>
          </a:xfrm>
          <a:prstGeom prst="rect">
            <a:avLst/>
          </a:prstGeom>
          <a:noFill/>
        </p:spPr>
        <p:txBody>
          <a:bodyPr wrap="none" rtlCol="0">
            <a:spAutoFit/>
          </a:bodyPr>
          <a:lstStyle/>
          <a:p>
            <a:r>
              <a:rPr kumimoji="1" lang="ja-JP" altLang="en-US" sz="1600">
                <a:latin typeface="Hiragino Kaku Gothic Std W8" panose="020B0800000000000000" pitchFamily="34" charset="-128"/>
                <a:ea typeface="Hiragino Kaku Gothic Std W8" panose="020B0800000000000000" pitchFamily="34" charset="-128"/>
              </a:rPr>
              <a:t>基準時刻における</a:t>
            </a:r>
            <a:r>
              <a:rPr kumimoji="1" lang="en-US" altLang="ja-JP" sz="1600" dirty="0">
                <a:latin typeface="Hiragino Kaku Gothic Std W8" panose="020B0800000000000000" pitchFamily="34" charset="-128"/>
                <a:ea typeface="Hiragino Kaku Gothic Std W8" panose="020B0800000000000000" pitchFamily="34" charset="-128"/>
              </a:rPr>
              <a:t> A </a:t>
            </a:r>
            <a:r>
              <a:rPr kumimoji="1" lang="ja-JP" altLang="en-US" sz="1600">
                <a:latin typeface="Hiragino Kaku Gothic Std W8" panose="020B0800000000000000" pitchFamily="34" charset="-128"/>
                <a:ea typeface="Hiragino Kaku Gothic Std W8" panose="020B0800000000000000" pitchFamily="34" charset="-128"/>
              </a:rPr>
              <a:t>と</a:t>
            </a:r>
            <a:r>
              <a:rPr kumimoji="1" lang="en-US" altLang="ja-JP" sz="1600" dirty="0">
                <a:latin typeface="Hiragino Kaku Gothic Std W8" panose="020B0800000000000000" pitchFamily="34" charset="-128"/>
                <a:ea typeface="Hiragino Kaku Gothic Std W8" panose="020B0800000000000000" pitchFamily="34" charset="-128"/>
              </a:rPr>
              <a:t> B </a:t>
            </a:r>
            <a:r>
              <a:rPr kumimoji="1" lang="ja-JP" altLang="en-US" sz="1600">
                <a:latin typeface="Hiragino Kaku Gothic Std W8" panose="020B0800000000000000" pitchFamily="34" charset="-128"/>
                <a:ea typeface="Hiragino Kaku Gothic Std W8" panose="020B0800000000000000" pitchFamily="34" charset="-128"/>
              </a:rPr>
              <a:t>の距離</a:t>
            </a:r>
          </a:p>
        </p:txBody>
      </p:sp>
      <p:sp>
        <p:nvSpPr>
          <p:cNvPr id="34" name="テキスト ボックス 33">
            <a:extLst>
              <a:ext uri="{FF2B5EF4-FFF2-40B4-BE49-F238E27FC236}">
                <a16:creationId xmlns:a16="http://schemas.microsoft.com/office/drawing/2014/main" id="{AB741A62-659F-49AE-0CB9-569AD03CC291}"/>
              </a:ext>
            </a:extLst>
          </p:cNvPr>
          <p:cNvSpPr txBox="1"/>
          <p:nvPr/>
        </p:nvSpPr>
        <p:spPr>
          <a:xfrm>
            <a:off x="2853588" y="5578789"/>
            <a:ext cx="3126177" cy="338554"/>
          </a:xfrm>
          <a:prstGeom prst="rect">
            <a:avLst/>
          </a:prstGeom>
          <a:noFill/>
        </p:spPr>
        <p:txBody>
          <a:bodyPr wrap="none" rtlCol="0">
            <a:spAutoFit/>
          </a:bodyPr>
          <a:lstStyle/>
          <a:p>
            <a:r>
              <a:rPr kumimoji="1" lang="ja-JP" altLang="en-US" sz="1600">
                <a:latin typeface="Hiragino Kaku Gothic Std W8" panose="020B0800000000000000" pitchFamily="34" charset="-128"/>
                <a:ea typeface="Hiragino Kaku Gothic Std W8" panose="020B0800000000000000" pitchFamily="34" charset="-128"/>
              </a:rPr>
              <a:t>時刻</a:t>
            </a:r>
            <a:r>
              <a:rPr kumimoji="1" lang="en-US" altLang="ja-JP" sz="1600" dirty="0">
                <a:latin typeface="Hiragino Kaku Gothic Std W8" panose="020B0800000000000000" pitchFamily="34" charset="-128"/>
                <a:ea typeface="Hiragino Kaku Gothic Std W8" panose="020B0800000000000000" pitchFamily="34" charset="-128"/>
              </a:rPr>
              <a:t> s </a:t>
            </a:r>
            <a:r>
              <a:rPr kumimoji="1" lang="ja-JP" altLang="en-US" sz="1600">
                <a:latin typeface="Hiragino Kaku Gothic Std W8" panose="020B0800000000000000" pitchFamily="34" charset="-128"/>
                <a:ea typeface="Hiragino Kaku Gothic Std W8" panose="020B0800000000000000" pitchFamily="34" charset="-128"/>
              </a:rPr>
              <a:t>における</a:t>
            </a:r>
            <a:r>
              <a:rPr kumimoji="1" lang="en-US" altLang="ja-JP" sz="1600" dirty="0">
                <a:latin typeface="Hiragino Kaku Gothic Std W8" panose="020B0800000000000000" pitchFamily="34" charset="-128"/>
                <a:ea typeface="Hiragino Kaku Gothic Std W8" panose="020B0800000000000000" pitchFamily="34" charset="-128"/>
              </a:rPr>
              <a:t> A </a:t>
            </a:r>
            <a:r>
              <a:rPr kumimoji="1" lang="ja-JP" altLang="en-US" sz="1600">
                <a:latin typeface="Hiragino Kaku Gothic Std W8" panose="020B0800000000000000" pitchFamily="34" charset="-128"/>
                <a:ea typeface="Hiragino Kaku Gothic Std W8" panose="020B0800000000000000" pitchFamily="34" charset="-128"/>
              </a:rPr>
              <a:t>と</a:t>
            </a:r>
            <a:r>
              <a:rPr kumimoji="1" lang="en-US" altLang="ja-JP" sz="1600" dirty="0">
                <a:latin typeface="Hiragino Kaku Gothic Std W8" panose="020B0800000000000000" pitchFamily="34" charset="-128"/>
                <a:ea typeface="Hiragino Kaku Gothic Std W8" panose="020B0800000000000000" pitchFamily="34" charset="-128"/>
              </a:rPr>
              <a:t> B </a:t>
            </a:r>
            <a:r>
              <a:rPr kumimoji="1" lang="ja-JP" altLang="en-US" sz="1600">
                <a:latin typeface="Hiragino Kaku Gothic Std W8" panose="020B0800000000000000" pitchFamily="34" charset="-128"/>
                <a:ea typeface="Hiragino Kaku Gothic Std W8" panose="020B0800000000000000" pitchFamily="34" charset="-128"/>
              </a:rPr>
              <a:t>の距離</a:t>
            </a:r>
          </a:p>
        </p:txBody>
      </p:sp>
      <p:sp>
        <p:nvSpPr>
          <p:cNvPr id="5" name="テキスト ボックス 4">
            <a:extLst>
              <a:ext uri="{FF2B5EF4-FFF2-40B4-BE49-F238E27FC236}">
                <a16:creationId xmlns:a16="http://schemas.microsoft.com/office/drawing/2014/main" id="{F4267408-29E3-74F7-B245-10816780EFE8}"/>
              </a:ext>
            </a:extLst>
          </p:cNvPr>
          <p:cNvSpPr txBox="1"/>
          <p:nvPr/>
        </p:nvSpPr>
        <p:spPr>
          <a:xfrm>
            <a:off x="2264084" y="5136477"/>
            <a:ext cx="385042" cy="369332"/>
          </a:xfrm>
          <a:prstGeom prst="rect">
            <a:avLst/>
          </a:prstGeom>
          <a:noFill/>
        </p:spPr>
        <p:txBody>
          <a:bodyPr wrap="square" rtlCol="0">
            <a:sp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A</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1" name="テキスト ボックス 10">
            <a:extLst>
              <a:ext uri="{FF2B5EF4-FFF2-40B4-BE49-F238E27FC236}">
                <a16:creationId xmlns:a16="http://schemas.microsoft.com/office/drawing/2014/main" id="{4556FD9B-FB4D-0D20-D4B2-505DEA175877}"/>
              </a:ext>
            </a:extLst>
          </p:cNvPr>
          <p:cNvSpPr txBox="1"/>
          <p:nvPr/>
        </p:nvSpPr>
        <p:spPr>
          <a:xfrm>
            <a:off x="6137774" y="5175101"/>
            <a:ext cx="385042" cy="369332"/>
          </a:xfrm>
          <a:prstGeom prst="rect">
            <a:avLst/>
          </a:prstGeom>
          <a:noFill/>
        </p:spPr>
        <p:txBody>
          <a:bodyPr wrap="square" rtlCol="0">
            <a:sp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B</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12" name="スライド番号プレースホルダー 11">
            <a:extLst>
              <a:ext uri="{FF2B5EF4-FFF2-40B4-BE49-F238E27FC236}">
                <a16:creationId xmlns:a16="http://schemas.microsoft.com/office/drawing/2014/main" id="{51250C60-0F04-E0EA-529D-673D941926D7}"/>
              </a:ext>
            </a:extLst>
          </p:cNvPr>
          <p:cNvSpPr>
            <a:spLocks noGrp="1"/>
          </p:cNvSpPr>
          <p:nvPr>
            <p:ph type="sldNum" sz="quarter" idx="12"/>
          </p:nvPr>
        </p:nvSpPr>
        <p:spPr/>
        <p:txBody>
          <a:bodyPr/>
          <a:lstStyle/>
          <a:p>
            <a:fld id="{48F63A3B-78C7-47BE-AE5E-E10140E04643}" type="slidenum">
              <a:rPr lang="en-US" smtClean="0"/>
              <a:pPr/>
              <a:t>14</a:t>
            </a:fld>
            <a:r>
              <a:rPr lang="en-US"/>
              <a:t>/47</a:t>
            </a:r>
            <a:endParaRPr lang="en-US" dirty="0"/>
          </a:p>
        </p:txBody>
      </p:sp>
    </p:spTree>
    <p:extLst>
      <p:ext uri="{BB962C8B-B14F-4D97-AF65-F5344CB8AC3E}">
        <p14:creationId xmlns:p14="http://schemas.microsoft.com/office/powerpoint/2010/main" val="2659206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重力と曲率の比較（曲率について）</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300426"/>
            <a:ext cx="7886700" cy="3091692"/>
          </a:xfrm>
        </p:spPr>
        <p:txBody>
          <a:bodyPr>
            <a:noAutofit/>
          </a:bodyPr>
          <a:lstStyle/>
          <a:p>
            <a:pPr marL="0" indent="0">
              <a:lnSpc>
                <a:spcPct val="120000"/>
              </a:lnSpc>
              <a:buNone/>
            </a:pPr>
            <a:r>
              <a:rPr lang="ja-JP" altLang="en-US" sz="1800"/>
              <a:t>続いて、地球の赤道上に立っている</a:t>
            </a:r>
            <a:r>
              <a:rPr lang="en-US" altLang="ja-JP" sz="1800" dirty="0"/>
              <a:t>2</a:t>
            </a:r>
            <a:r>
              <a:rPr lang="ja-JP" altLang="en-US" sz="1800"/>
              <a:t>人（</a:t>
            </a:r>
            <a:r>
              <a:rPr lang="en-US" altLang="ja-JP" sz="1800" dirty="0"/>
              <a:t>A</a:t>
            </a:r>
            <a:r>
              <a:rPr lang="ja-JP" altLang="en-US" sz="1800"/>
              <a:t>さんと</a:t>
            </a:r>
            <a:r>
              <a:rPr lang="en-US" altLang="ja-JP" sz="1800" dirty="0"/>
              <a:t>B</a:t>
            </a:r>
            <a:r>
              <a:rPr lang="ja-JP" altLang="en-US" sz="1800"/>
              <a:t>さん）を考える。</a:t>
            </a:r>
            <a:endParaRPr lang="en-US" altLang="ja-JP" sz="1800" dirty="0"/>
          </a:p>
          <a:p>
            <a:pPr marL="0" indent="0">
              <a:lnSpc>
                <a:spcPct val="120000"/>
              </a:lnSpc>
              <a:buNone/>
            </a:pPr>
            <a:r>
              <a:rPr lang="en-US" altLang="ja-JP" sz="1800" dirty="0"/>
              <a:t>2</a:t>
            </a:r>
            <a:r>
              <a:rPr lang="ja-JP" altLang="en-US" sz="1800"/>
              <a:t>人が赤道に対して垂直な同じ向きを向いて歩いて行くと、</a:t>
            </a:r>
            <a:endParaRPr lang="en-US" altLang="ja-JP" sz="1800" dirty="0"/>
          </a:p>
          <a:p>
            <a:pPr marL="0" indent="0">
              <a:lnSpc>
                <a:spcPct val="120000"/>
              </a:lnSpc>
              <a:buNone/>
            </a:pPr>
            <a:r>
              <a:rPr lang="ja-JP" altLang="en-US" sz="1800">
                <a:solidFill>
                  <a:schemeClr val="accent2">
                    <a:lumMod val="75000"/>
                  </a:schemeClr>
                </a:solidFill>
              </a:rPr>
              <a:t>歩いている</a:t>
            </a:r>
            <a:r>
              <a:rPr lang="en-US" altLang="ja-JP" sz="1800" dirty="0">
                <a:solidFill>
                  <a:schemeClr val="accent2">
                    <a:lumMod val="75000"/>
                  </a:schemeClr>
                </a:solidFill>
              </a:rPr>
              <a:t>2</a:t>
            </a:r>
            <a:r>
              <a:rPr lang="ja-JP" altLang="en-US" sz="1800">
                <a:solidFill>
                  <a:schemeClr val="accent2">
                    <a:lumMod val="75000"/>
                  </a:schemeClr>
                </a:solidFill>
              </a:rPr>
              <a:t>人は地球の曲がり具合（曲率）を感じることはない。</a:t>
            </a:r>
            <a:endParaRPr lang="en-US" altLang="ja-JP" sz="1800" dirty="0">
              <a:solidFill>
                <a:schemeClr val="accent2">
                  <a:lumMod val="75000"/>
                </a:schemeClr>
              </a:solidFill>
            </a:endParaRPr>
          </a:p>
          <a:p>
            <a:pPr marL="0" indent="0">
              <a:lnSpc>
                <a:spcPct val="120000"/>
              </a:lnSpc>
              <a:buNone/>
            </a:pPr>
            <a:r>
              <a:rPr lang="ja-JP" altLang="en-US" sz="1800">
                <a:solidFill>
                  <a:schemeClr val="accent2">
                    <a:lumMod val="75000"/>
                  </a:schemeClr>
                </a:solidFill>
              </a:rPr>
              <a:t>つまり、局所的には曲率を無視することができる。</a:t>
            </a:r>
            <a:endParaRPr lang="en-US" altLang="ja-JP" sz="1800" dirty="0">
              <a:solidFill>
                <a:schemeClr val="accent2">
                  <a:lumMod val="75000"/>
                </a:schemeClr>
              </a:solidFill>
            </a:endParaRPr>
          </a:p>
          <a:p>
            <a:pPr marL="0" indent="0">
              <a:lnSpc>
                <a:spcPct val="120000"/>
              </a:lnSpc>
              <a:buNone/>
            </a:pPr>
            <a:r>
              <a:rPr lang="ja-JP" altLang="en-US" sz="1800">
                <a:solidFill>
                  <a:schemeClr val="tx2">
                    <a:lumMod val="75000"/>
                    <a:lumOff val="25000"/>
                  </a:schemeClr>
                </a:solidFill>
              </a:rPr>
              <a:t>ただし、地球の曲率によって</a:t>
            </a:r>
            <a:r>
              <a:rPr lang="en-US" altLang="ja-JP" sz="1800" dirty="0">
                <a:solidFill>
                  <a:schemeClr val="tx2">
                    <a:lumMod val="75000"/>
                    <a:lumOff val="25000"/>
                  </a:schemeClr>
                </a:solidFill>
              </a:rPr>
              <a:t>2</a:t>
            </a:r>
            <a:r>
              <a:rPr lang="ja-JP" altLang="en-US" sz="1800">
                <a:solidFill>
                  <a:schemeClr val="tx2">
                    <a:lumMod val="75000"/>
                    <a:lumOff val="25000"/>
                  </a:schemeClr>
                </a:solidFill>
              </a:rPr>
              <a:t>人の距離は少しずつ近づいてゆく。</a:t>
            </a:r>
            <a:endParaRPr lang="en-US" altLang="ja-JP" sz="1800" dirty="0">
              <a:solidFill>
                <a:schemeClr val="tx2">
                  <a:lumMod val="75000"/>
                  <a:lumOff val="25000"/>
                </a:schemeClr>
              </a:solidFill>
            </a:endParaRPr>
          </a:p>
          <a:p>
            <a:pPr marL="0" indent="0">
              <a:lnSpc>
                <a:spcPct val="120000"/>
              </a:lnSpc>
              <a:buNone/>
            </a:pPr>
            <a:r>
              <a:rPr lang="ja-JP" altLang="en-US" sz="1800">
                <a:solidFill>
                  <a:schemeClr val="tx2">
                    <a:lumMod val="75000"/>
                    <a:lumOff val="25000"/>
                  </a:schemeClr>
                </a:solidFill>
              </a:rPr>
              <a:t>このため、有限の広がりを考えると曲率を無視することはできない。</a:t>
            </a:r>
            <a:endParaRPr lang="en-US" altLang="ja-JP" sz="1800" dirty="0">
              <a:solidFill>
                <a:schemeClr val="tx2">
                  <a:lumMod val="75000"/>
                  <a:lumOff val="25000"/>
                </a:schemeClr>
              </a:solidFill>
            </a:endParaRPr>
          </a:p>
          <a:p>
            <a:pPr marL="0" indent="0">
              <a:lnSpc>
                <a:spcPct val="120000"/>
              </a:lnSpc>
              <a:buNone/>
            </a:pPr>
            <a:endParaRPr lang="en-US" altLang="ja-JP" sz="1800" dirty="0">
              <a:solidFill>
                <a:schemeClr val="tx2">
                  <a:lumMod val="75000"/>
                  <a:lumOff val="25000"/>
                </a:schemeClr>
              </a:solidFill>
            </a:endParaRPr>
          </a:p>
        </p:txBody>
      </p:sp>
      <p:pic>
        <p:nvPicPr>
          <p:cNvPr id="24" name="図 23">
            <a:extLst>
              <a:ext uri="{FF2B5EF4-FFF2-40B4-BE49-F238E27FC236}">
                <a16:creationId xmlns:a16="http://schemas.microsoft.com/office/drawing/2014/main" id="{DE726ED2-47D2-C51C-5261-8E48E88785B0}"/>
              </a:ext>
            </a:extLst>
          </p:cNvPr>
          <p:cNvPicPr>
            <a:picLocks noChangeAspect="1"/>
          </p:cNvPicPr>
          <p:nvPr/>
        </p:nvPicPr>
        <p:blipFill>
          <a:blip r:embed="rId3"/>
          <a:stretch>
            <a:fillRect/>
          </a:stretch>
        </p:blipFill>
        <p:spPr>
          <a:xfrm>
            <a:off x="3255099" y="3988087"/>
            <a:ext cx="2370633" cy="2368264"/>
          </a:xfrm>
          <a:prstGeom prst="rect">
            <a:avLst/>
          </a:prstGeom>
        </p:spPr>
      </p:pic>
      <p:sp>
        <p:nvSpPr>
          <p:cNvPr id="5" name="スライド番号プレースホルダー 4">
            <a:extLst>
              <a:ext uri="{FF2B5EF4-FFF2-40B4-BE49-F238E27FC236}">
                <a16:creationId xmlns:a16="http://schemas.microsoft.com/office/drawing/2014/main" id="{7123EF6C-48D3-7DF9-66BB-1E9A49DDCC38}"/>
              </a:ext>
            </a:extLst>
          </p:cNvPr>
          <p:cNvSpPr>
            <a:spLocks noGrp="1"/>
          </p:cNvSpPr>
          <p:nvPr>
            <p:ph type="sldNum" sz="quarter" idx="12"/>
          </p:nvPr>
        </p:nvSpPr>
        <p:spPr/>
        <p:txBody>
          <a:bodyPr/>
          <a:lstStyle/>
          <a:p>
            <a:fld id="{48F63A3B-78C7-47BE-AE5E-E10140E04643}" type="slidenum">
              <a:rPr lang="en-US" smtClean="0"/>
              <a:pPr/>
              <a:t>15</a:t>
            </a:fld>
            <a:r>
              <a:rPr lang="en-US"/>
              <a:t>/47</a:t>
            </a:r>
            <a:endParaRPr lang="en-US" dirty="0"/>
          </a:p>
        </p:txBody>
      </p:sp>
    </p:spTree>
    <p:extLst>
      <p:ext uri="{BB962C8B-B14F-4D97-AF65-F5344CB8AC3E}">
        <p14:creationId xmlns:p14="http://schemas.microsoft.com/office/powerpoint/2010/main" val="2705720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一般相対論のアイデア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300425"/>
            <a:ext cx="7886700" cy="4252235"/>
          </a:xfrm>
        </p:spPr>
        <p:txBody>
          <a:bodyPr>
            <a:noAutofit/>
          </a:bodyPr>
          <a:lstStyle/>
          <a:p>
            <a:pPr marL="0" indent="0">
              <a:lnSpc>
                <a:spcPct val="120000"/>
              </a:lnSpc>
              <a:buNone/>
            </a:pPr>
            <a:r>
              <a:rPr lang="ja-JP" altLang="en-US" sz="1800"/>
              <a:t>つまり重力と曲率は</a:t>
            </a:r>
            <a:endParaRPr lang="en-US" altLang="ja-JP" sz="1800" dirty="0"/>
          </a:p>
          <a:p>
            <a:pPr marL="0" indent="0">
              <a:lnSpc>
                <a:spcPct val="120000"/>
              </a:lnSpc>
              <a:buNone/>
            </a:pPr>
            <a:r>
              <a:rPr lang="en-US" altLang="ja-JP" sz="1800" dirty="0"/>
              <a:t>	</a:t>
            </a:r>
            <a:r>
              <a:rPr lang="ja-JP" altLang="en-US" sz="1800">
                <a:solidFill>
                  <a:schemeClr val="accent2">
                    <a:lumMod val="75000"/>
                  </a:schemeClr>
                </a:solidFill>
              </a:rPr>
              <a:t>局所的には無視できるが、</a:t>
            </a:r>
            <a:endParaRPr lang="en-US" altLang="ja-JP" sz="1800" dirty="0">
              <a:solidFill>
                <a:schemeClr val="accent2">
                  <a:lumMod val="75000"/>
                </a:schemeClr>
              </a:solidFill>
            </a:endParaRPr>
          </a:p>
          <a:p>
            <a:pPr marL="0" indent="0">
              <a:lnSpc>
                <a:spcPct val="120000"/>
              </a:lnSpc>
              <a:buNone/>
            </a:pPr>
            <a:r>
              <a:rPr lang="en-US" altLang="ja-JP" sz="1800" dirty="0"/>
              <a:t>	</a:t>
            </a:r>
            <a:r>
              <a:rPr lang="ja-JP" altLang="en-US" sz="1800">
                <a:solidFill>
                  <a:schemeClr val="tx2">
                    <a:lumMod val="75000"/>
                    <a:lumOff val="25000"/>
                  </a:schemeClr>
                </a:solidFill>
              </a:rPr>
              <a:t>有限の広がりを考えると無視することはできない</a:t>
            </a:r>
            <a:endParaRPr lang="en-US" altLang="ja-JP" sz="1800" dirty="0">
              <a:solidFill>
                <a:schemeClr val="tx2">
                  <a:lumMod val="75000"/>
                  <a:lumOff val="25000"/>
                </a:schemeClr>
              </a:solidFill>
            </a:endParaRPr>
          </a:p>
          <a:p>
            <a:pPr marL="0" indent="0">
              <a:lnSpc>
                <a:spcPct val="120000"/>
              </a:lnSpc>
              <a:buNone/>
            </a:pPr>
            <a:r>
              <a:rPr lang="ja-JP" altLang="en-US" sz="1800"/>
              <a:t>という同じ性質を持っている。</a:t>
            </a:r>
            <a:endParaRPr lang="en-US" altLang="ja-JP" sz="1800" dirty="0"/>
          </a:p>
          <a:p>
            <a:pPr marL="0" indent="0">
              <a:lnSpc>
                <a:spcPct val="12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20000"/>
              </a:lnSpc>
              <a:buNone/>
            </a:pPr>
            <a:r>
              <a:rPr kumimoji="1" lang="ja-JP" altLang="en-US" sz="1800">
                <a:latin typeface="Hiragino Kaku Gothic Std W8" panose="020B0800000000000000" pitchFamily="34" charset="-128"/>
                <a:ea typeface="Hiragino Kaku Gothic Std W8" panose="020B0800000000000000" pitchFamily="34" charset="-128"/>
              </a:rPr>
              <a:t>以上の考察から、「重力」とは「時空（時間と空間）の曲率」と考えるのが自然</a:t>
            </a:r>
            <a:r>
              <a:rPr lang="ja-JP" altLang="en-US" sz="1800"/>
              <a:t>であり、これが一般相対論の根本的なアイデアである。</a:t>
            </a:r>
            <a:endParaRPr kumimoji="1" lang="en-US" altLang="ja-JP" sz="1800" dirty="0">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4274D3DB-5F18-EFE1-5FD7-95F1AEA9221D}"/>
              </a:ext>
            </a:extLst>
          </p:cNvPr>
          <p:cNvSpPr>
            <a:spLocks noGrp="1"/>
          </p:cNvSpPr>
          <p:nvPr>
            <p:ph type="sldNum" sz="quarter" idx="12"/>
          </p:nvPr>
        </p:nvSpPr>
        <p:spPr/>
        <p:txBody>
          <a:bodyPr/>
          <a:lstStyle/>
          <a:p>
            <a:fld id="{48F63A3B-78C7-47BE-AE5E-E10140E04643}" type="slidenum">
              <a:rPr lang="en-US" smtClean="0"/>
              <a:pPr/>
              <a:t>16</a:t>
            </a:fld>
            <a:r>
              <a:rPr lang="en-US"/>
              <a:t>/47</a:t>
            </a:r>
            <a:endParaRPr lang="en-US" dirty="0"/>
          </a:p>
        </p:txBody>
      </p:sp>
    </p:spTree>
    <p:extLst>
      <p:ext uri="{BB962C8B-B14F-4D97-AF65-F5344CB8AC3E}">
        <p14:creationId xmlns:p14="http://schemas.microsoft.com/office/powerpoint/2010/main" val="2282202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計量による重力場の表現</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時空に座標系を導入する。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重力場は</a:t>
            </a:r>
            <a:r>
              <a:rPr lang="en-US" altLang="ja-JP" sz="1800" dirty="0">
                <a:solidFill>
                  <a:srgbClr val="FF0000"/>
                </a:solidFill>
              </a:rPr>
              <a:t>2</a:t>
            </a:r>
            <a:r>
              <a:rPr lang="ja-JP" altLang="en-US" sz="1800">
                <a:solidFill>
                  <a:srgbClr val="FF0000"/>
                </a:solidFill>
              </a:rPr>
              <a:t>階の対称テンソル場</a:t>
            </a:r>
            <a:r>
              <a:rPr lang="ja-JP" altLang="en-US" sz="1800"/>
              <a:t>である</a:t>
            </a:r>
            <a:r>
              <a:rPr lang="ja-JP" altLang="en-US" sz="1800">
                <a:solidFill>
                  <a:srgbClr val="FF0000"/>
                </a:solidFill>
              </a:rPr>
              <a:t>「計量」</a:t>
            </a:r>
            <a:r>
              <a:rPr lang="ja-JP" altLang="en-US" sz="1800">
                <a:solidFill>
                  <a:schemeClr val="accent2">
                    <a:lumMod val="75000"/>
                  </a:schemeClr>
                </a:solidFill>
              </a:rPr>
              <a:t>　</a:t>
            </a:r>
            <a:r>
              <a:rPr lang="ja-JP" altLang="en-US" sz="1800">
                <a:solidFill>
                  <a:schemeClr val="tx2">
                    <a:lumMod val="75000"/>
                    <a:lumOff val="25000"/>
                  </a:schemeClr>
                </a:solidFill>
              </a:rPr>
              <a:t>　　</a:t>
            </a:r>
            <a:r>
              <a:rPr lang="ja-JP" altLang="en-US" sz="1800"/>
              <a:t>によって表される。</a:t>
            </a:r>
            <a:endParaRPr lang="en-US" altLang="ja-JP" sz="1800" dirty="0"/>
          </a:p>
          <a:p>
            <a:pPr marL="0" indent="0">
              <a:lnSpc>
                <a:spcPct val="100000"/>
              </a:lnSpc>
              <a:buNone/>
            </a:pPr>
            <a:r>
              <a:rPr lang="ja-JP" altLang="en-US" sz="1800"/>
              <a:t>これは無限小変位　　　　　の内積によって、以下のように時空上の微小距離（線素）を与える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以降は</a:t>
            </a:r>
            <a:r>
              <a:rPr lang="ja-JP" altLang="en-US" sz="1800">
                <a:solidFill>
                  <a:srgbClr val="FF0000"/>
                </a:solidFill>
              </a:rPr>
              <a:t>アインシュタインの縮約規則</a:t>
            </a:r>
            <a:r>
              <a:rPr lang="ja-JP" altLang="en-US" sz="1800"/>
              <a:t>を用いる。</a:t>
            </a:r>
            <a:endParaRPr lang="en-US" altLang="ja-JP" sz="1800" dirty="0"/>
          </a:p>
          <a:p>
            <a:pPr marL="0" indent="0">
              <a:lnSpc>
                <a:spcPct val="100000"/>
              </a:lnSpc>
              <a:buNone/>
            </a:pPr>
            <a:r>
              <a:rPr lang="ja-JP" altLang="en-US" sz="1800"/>
              <a:t>これは同一の上付き添え字と下付き添え字を全て足し合わせる規則で、例えば線素は</a:t>
            </a:r>
            <a:endParaRPr lang="en-US" altLang="ja-JP" sz="1800" dirty="0"/>
          </a:p>
          <a:p>
            <a:pPr marL="0" indent="0">
              <a:lnSpc>
                <a:spcPct val="100000"/>
              </a:lnSpc>
              <a:buNone/>
            </a:pPr>
            <a:endParaRPr lang="en-US" altLang="ja-JP" sz="1800" dirty="0"/>
          </a:p>
        </p:txBody>
      </p:sp>
      <p:pic>
        <p:nvPicPr>
          <p:cNvPr id="13" name="図 12">
            <a:extLst>
              <a:ext uri="{FF2B5EF4-FFF2-40B4-BE49-F238E27FC236}">
                <a16:creationId xmlns:a16="http://schemas.microsoft.com/office/drawing/2014/main" id="{84D5C63E-25F8-0277-BF8C-3A7E8DF5D5C3}"/>
              </a:ext>
            </a:extLst>
          </p:cNvPr>
          <p:cNvPicPr>
            <a:picLocks noChangeAspect="1"/>
          </p:cNvPicPr>
          <p:nvPr/>
        </p:nvPicPr>
        <p:blipFill>
          <a:blip r:embed="rId3"/>
          <a:stretch>
            <a:fillRect/>
          </a:stretch>
        </p:blipFill>
        <p:spPr>
          <a:xfrm>
            <a:off x="3568700" y="3628724"/>
            <a:ext cx="2006600" cy="698500"/>
          </a:xfrm>
          <a:prstGeom prst="rect">
            <a:avLst/>
          </a:prstGeom>
        </p:spPr>
      </p:pic>
      <p:pic>
        <p:nvPicPr>
          <p:cNvPr id="14" name="図 13">
            <a:extLst>
              <a:ext uri="{FF2B5EF4-FFF2-40B4-BE49-F238E27FC236}">
                <a16:creationId xmlns:a16="http://schemas.microsoft.com/office/drawing/2014/main" id="{E6A5E4F3-E6FC-5F09-F25C-90F1570C41E3}"/>
              </a:ext>
            </a:extLst>
          </p:cNvPr>
          <p:cNvPicPr>
            <a:picLocks noChangeAspect="1"/>
          </p:cNvPicPr>
          <p:nvPr/>
        </p:nvPicPr>
        <p:blipFill>
          <a:blip r:embed="rId4"/>
          <a:stretch>
            <a:fillRect/>
          </a:stretch>
        </p:blipFill>
        <p:spPr>
          <a:xfrm>
            <a:off x="3568700" y="5605984"/>
            <a:ext cx="1536700" cy="266700"/>
          </a:xfrm>
          <a:prstGeom prst="rect">
            <a:avLst/>
          </a:prstGeom>
        </p:spPr>
      </p:pic>
      <p:pic>
        <p:nvPicPr>
          <p:cNvPr id="6" name="図 5">
            <a:extLst>
              <a:ext uri="{FF2B5EF4-FFF2-40B4-BE49-F238E27FC236}">
                <a16:creationId xmlns:a16="http://schemas.microsoft.com/office/drawing/2014/main" id="{8AB273D0-E860-BEFF-C36E-1AD34C4C6FB9}"/>
              </a:ext>
            </a:extLst>
          </p:cNvPr>
          <p:cNvPicPr>
            <a:picLocks noChangeAspect="1"/>
          </p:cNvPicPr>
          <p:nvPr/>
        </p:nvPicPr>
        <p:blipFill>
          <a:blip r:embed="rId5"/>
          <a:stretch>
            <a:fillRect/>
          </a:stretch>
        </p:blipFill>
        <p:spPr>
          <a:xfrm>
            <a:off x="3568700" y="2048842"/>
            <a:ext cx="1892300" cy="254000"/>
          </a:xfrm>
          <a:prstGeom prst="rect">
            <a:avLst/>
          </a:prstGeom>
        </p:spPr>
      </p:pic>
      <p:pic>
        <p:nvPicPr>
          <p:cNvPr id="4" name="図 3">
            <a:extLst>
              <a:ext uri="{FF2B5EF4-FFF2-40B4-BE49-F238E27FC236}">
                <a16:creationId xmlns:a16="http://schemas.microsoft.com/office/drawing/2014/main" id="{4ACB401F-DE46-169A-3549-9496B56C7112}"/>
              </a:ext>
            </a:extLst>
          </p:cNvPr>
          <p:cNvPicPr>
            <a:picLocks noChangeAspect="1"/>
          </p:cNvPicPr>
          <p:nvPr/>
        </p:nvPicPr>
        <p:blipFill>
          <a:blip r:embed="rId6"/>
          <a:stretch>
            <a:fillRect/>
          </a:stretch>
        </p:blipFill>
        <p:spPr>
          <a:xfrm>
            <a:off x="5422395" y="2594277"/>
            <a:ext cx="629526" cy="271840"/>
          </a:xfrm>
          <a:prstGeom prst="rect">
            <a:avLst/>
          </a:prstGeom>
        </p:spPr>
      </p:pic>
      <p:pic>
        <p:nvPicPr>
          <p:cNvPr id="5" name="図 4">
            <a:extLst>
              <a:ext uri="{FF2B5EF4-FFF2-40B4-BE49-F238E27FC236}">
                <a16:creationId xmlns:a16="http://schemas.microsoft.com/office/drawing/2014/main" id="{A5BD5B9A-01A8-3D7A-AB37-F78A9B8CFE90}"/>
              </a:ext>
            </a:extLst>
          </p:cNvPr>
          <p:cNvPicPr>
            <a:picLocks noChangeAspect="1"/>
          </p:cNvPicPr>
          <p:nvPr/>
        </p:nvPicPr>
        <p:blipFill>
          <a:blip r:embed="rId7"/>
          <a:stretch>
            <a:fillRect/>
          </a:stretch>
        </p:blipFill>
        <p:spPr>
          <a:xfrm>
            <a:off x="2663909" y="2953976"/>
            <a:ext cx="904791" cy="301597"/>
          </a:xfrm>
          <a:prstGeom prst="rect">
            <a:avLst/>
          </a:prstGeom>
        </p:spPr>
      </p:pic>
      <p:pic>
        <p:nvPicPr>
          <p:cNvPr id="8" name="図 7">
            <a:extLst>
              <a:ext uri="{FF2B5EF4-FFF2-40B4-BE49-F238E27FC236}">
                <a16:creationId xmlns:a16="http://schemas.microsoft.com/office/drawing/2014/main" id="{FC82A424-45C6-E33A-B70B-3B16C4406D86}"/>
              </a:ext>
            </a:extLst>
          </p:cNvPr>
          <p:cNvPicPr>
            <a:picLocks noChangeAspect="1"/>
          </p:cNvPicPr>
          <p:nvPr/>
        </p:nvPicPr>
        <p:blipFill>
          <a:blip r:embed="rId6"/>
          <a:stretch>
            <a:fillRect/>
          </a:stretch>
        </p:blipFill>
        <p:spPr>
          <a:xfrm>
            <a:off x="7002180" y="-549065"/>
            <a:ext cx="629526" cy="271840"/>
          </a:xfrm>
          <a:prstGeom prst="rect">
            <a:avLst/>
          </a:prstGeom>
        </p:spPr>
      </p:pic>
      <p:sp>
        <p:nvSpPr>
          <p:cNvPr id="9" name="スライド番号プレースホルダー 8">
            <a:extLst>
              <a:ext uri="{FF2B5EF4-FFF2-40B4-BE49-F238E27FC236}">
                <a16:creationId xmlns:a16="http://schemas.microsoft.com/office/drawing/2014/main" id="{A892BC01-18CB-B66B-5D1E-311EE9817A50}"/>
              </a:ext>
            </a:extLst>
          </p:cNvPr>
          <p:cNvSpPr>
            <a:spLocks noGrp="1"/>
          </p:cNvSpPr>
          <p:nvPr>
            <p:ph type="sldNum" sz="quarter" idx="12"/>
          </p:nvPr>
        </p:nvSpPr>
        <p:spPr/>
        <p:txBody>
          <a:bodyPr/>
          <a:lstStyle/>
          <a:p>
            <a:fld id="{48F63A3B-78C7-47BE-AE5E-E10140E04643}" type="slidenum">
              <a:rPr lang="en-US" smtClean="0"/>
              <a:pPr/>
              <a:t>17</a:t>
            </a:fld>
            <a:r>
              <a:rPr lang="en-US"/>
              <a:t>/47</a:t>
            </a:r>
            <a:endParaRPr lang="en-US" dirty="0"/>
          </a:p>
        </p:txBody>
      </p:sp>
    </p:spTree>
    <p:extLst>
      <p:ext uri="{BB962C8B-B14F-4D97-AF65-F5344CB8AC3E}">
        <p14:creationId xmlns:p14="http://schemas.microsoft.com/office/powerpoint/2010/main" val="1713511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ミンコフスキー時空での計量について</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重力場がない平坦な時空を、 「</a:t>
            </a:r>
            <a:r>
              <a:rPr lang="ja-JP" altLang="en-US" sz="1800">
                <a:solidFill>
                  <a:srgbClr val="FF0000"/>
                </a:solidFill>
              </a:rPr>
              <a:t>ミンコフスキー時空</a:t>
            </a:r>
            <a:r>
              <a:rPr lang="ja-JP" altLang="en-US" sz="1800"/>
              <a:t>」 と呼ぶ。</a:t>
            </a:r>
            <a:endParaRPr lang="en-US" altLang="ja-JP" sz="1800" dirty="0"/>
          </a:p>
          <a:p>
            <a:pPr marL="0" indent="0">
              <a:lnSpc>
                <a:spcPct val="100000"/>
              </a:lnSpc>
              <a:buNone/>
            </a:pPr>
            <a:r>
              <a:rPr lang="ja-JP" altLang="en-US" sz="1800"/>
              <a:t>これは、ユークリッド空間を時間方向に拡張した時空で、線素が</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と書かれ、計量は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と書かれる。</a:t>
            </a:r>
            <a:endParaRPr lang="en-US" altLang="ja-JP" sz="1800" dirty="0"/>
          </a:p>
        </p:txBody>
      </p:sp>
      <p:pic>
        <p:nvPicPr>
          <p:cNvPr id="4" name="図 3">
            <a:extLst>
              <a:ext uri="{FF2B5EF4-FFF2-40B4-BE49-F238E27FC236}">
                <a16:creationId xmlns:a16="http://schemas.microsoft.com/office/drawing/2014/main" id="{1AF5408C-059D-FAEA-B5C9-BE0655591A0A}"/>
              </a:ext>
            </a:extLst>
          </p:cNvPr>
          <p:cNvPicPr>
            <a:picLocks noChangeAspect="1"/>
          </p:cNvPicPr>
          <p:nvPr/>
        </p:nvPicPr>
        <p:blipFill>
          <a:blip r:embed="rId3"/>
          <a:stretch>
            <a:fillRect/>
          </a:stretch>
        </p:blipFill>
        <p:spPr>
          <a:xfrm>
            <a:off x="2853002" y="2495039"/>
            <a:ext cx="3437996" cy="296379"/>
          </a:xfrm>
          <a:prstGeom prst="rect">
            <a:avLst/>
          </a:prstGeom>
        </p:spPr>
      </p:pic>
      <p:pic>
        <p:nvPicPr>
          <p:cNvPr id="5" name="図 4">
            <a:extLst>
              <a:ext uri="{FF2B5EF4-FFF2-40B4-BE49-F238E27FC236}">
                <a16:creationId xmlns:a16="http://schemas.microsoft.com/office/drawing/2014/main" id="{D86243EA-3483-19FD-9797-68288C2FC692}"/>
              </a:ext>
            </a:extLst>
          </p:cNvPr>
          <p:cNvPicPr>
            <a:picLocks noChangeAspect="1"/>
          </p:cNvPicPr>
          <p:nvPr/>
        </p:nvPicPr>
        <p:blipFill>
          <a:blip r:embed="rId4"/>
          <a:stretch>
            <a:fillRect/>
          </a:stretch>
        </p:blipFill>
        <p:spPr>
          <a:xfrm>
            <a:off x="2853002" y="3546703"/>
            <a:ext cx="2566020" cy="296379"/>
          </a:xfrm>
          <a:prstGeom prst="rect">
            <a:avLst/>
          </a:prstGeom>
        </p:spPr>
      </p:pic>
      <p:sp>
        <p:nvSpPr>
          <p:cNvPr id="8" name="スライド番号プレースホルダー 7">
            <a:extLst>
              <a:ext uri="{FF2B5EF4-FFF2-40B4-BE49-F238E27FC236}">
                <a16:creationId xmlns:a16="http://schemas.microsoft.com/office/drawing/2014/main" id="{B93F9D7F-DBC0-9028-2F4B-CC9BF75BACE7}"/>
              </a:ext>
            </a:extLst>
          </p:cNvPr>
          <p:cNvSpPr>
            <a:spLocks noGrp="1"/>
          </p:cNvSpPr>
          <p:nvPr>
            <p:ph type="sldNum" sz="quarter" idx="12"/>
          </p:nvPr>
        </p:nvSpPr>
        <p:spPr/>
        <p:txBody>
          <a:bodyPr/>
          <a:lstStyle/>
          <a:p>
            <a:fld id="{48F63A3B-78C7-47BE-AE5E-E10140E04643}" type="slidenum">
              <a:rPr lang="en-US" smtClean="0"/>
              <a:pPr/>
              <a:t>18</a:t>
            </a:fld>
            <a:r>
              <a:rPr lang="en-US"/>
              <a:t>/47</a:t>
            </a:r>
            <a:endParaRPr lang="en-US" dirty="0"/>
          </a:p>
        </p:txBody>
      </p:sp>
    </p:spTree>
    <p:extLst>
      <p:ext uri="{BB962C8B-B14F-4D97-AF65-F5344CB8AC3E}">
        <p14:creationId xmlns:p14="http://schemas.microsoft.com/office/powerpoint/2010/main" val="3578498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曲がった時空における平行移動</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時空の曲率を知るには</a:t>
            </a:r>
            <a:endParaRPr lang="en-US" altLang="ja-JP" sz="1800" dirty="0"/>
          </a:p>
          <a:p>
            <a:pPr marL="342900" indent="-342900">
              <a:lnSpc>
                <a:spcPct val="100000"/>
              </a:lnSpc>
              <a:buAutoNum type="arabicParenBoth"/>
            </a:pPr>
            <a:r>
              <a:rPr lang="ja-JP" altLang="en-US" sz="1800">
                <a:solidFill>
                  <a:schemeClr val="tx2">
                    <a:lumMod val="75000"/>
                    <a:lumOff val="25000"/>
                  </a:schemeClr>
                </a:solidFill>
              </a:rPr>
              <a:t>ベクトルの平行移動を定義する</a:t>
            </a:r>
            <a:endParaRPr lang="en-US" altLang="ja-JP" sz="1800" dirty="0">
              <a:solidFill>
                <a:schemeClr val="tx2">
                  <a:lumMod val="75000"/>
                  <a:lumOff val="25000"/>
                </a:schemeClr>
              </a:solidFill>
            </a:endParaRPr>
          </a:p>
          <a:p>
            <a:pPr marL="342900" indent="-342900">
              <a:lnSpc>
                <a:spcPct val="100000"/>
              </a:lnSpc>
              <a:buAutoNum type="arabicParenBoth"/>
            </a:pPr>
            <a:r>
              <a:rPr lang="ja-JP" altLang="en-US" sz="1800">
                <a:solidFill>
                  <a:schemeClr val="tx2">
                    <a:lumMod val="75000"/>
                    <a:lumOff val="25000"/>
                  </a:schemeClr>
                </a:solidFill>
              </a:rPr>
              <a:t>ある点のベクトルを別の点まで、異なる</a:t>
            </a:r>
            <a:r>
              <a:rPr lang="en-US" altLang="ja-JP" sz="1800" dirty="0">
                <a:solidFill>
                  <a:schemeClr val="tx2">
                    <a:lumMod val="75000"/>
                    <a:lumOff val="25000"/>
                  </a:schemeClr>
                </a:solidFill>
              </a:rPr>
              <a:t>2</a:t>
            </a:r>
            <a:r>
              <a:rPr lang="ja-JP" altLang="en-US" sz="1800">
                <a:solidFill>
                  <a:schemeClr val="tx2">
                    <a:lumMod val="75000"/>
                    <a:lumOff val="25000"/>
                  </a:schemeClr>
                </a:solidFill>
              </a:rPr>
              <a:t>つの経路で平行移動する</a:t>
            </a:r>
            <a:endParaRPr lang="en-US" altLang="ja-JP" sz="1800" dirty="0">
              <a:solidFill>
                <a:schemeClr val="tx2">
                  <a:lumMod val="75000"/>
                  <a:lumOff val="25000"/>
                </a:schemeClr>
              </a:solidFill>
            </a:endParaRPr>
          </a:p>
          <a:p>
            <a:pPr marL="342900" indent="-342900">
              <a:lnSpc>
                <a:spcPct val="100000"/>
              </a:lnSpc>
              <a:buAutoNum type="arabicParenBoth"/>
            </a:pPr>
            <a:r>
              <a:rPr lang="ja-JP" altLang="en-US" sz="1800">
                <a:solidFill>
                  <a:schemeClr val="tx2">
                    <a:lumMod val="75000"/>
                    <a:lumOff val="25000"/>
                  </a:schemeClr>
                </a:solidFill>
              </a:rPr>
              <a:t>平行移動された</a:t>
            </a:r>
            <a:r>
              <a:rPr lang="en-US" altLang="ja-JP" sz="1800" dirty="0">
                <a:solidFill>
                  <a:schemeClr val="tx2">
                    <a:lumMod val="75000"/>
                    <a:lumOff val="25000"/>
                  </a:schemeClr>
                </a:solidFill>
              </a:rPr>
              <a:t>2</a:t>
            </a:r>
            <a:r>
              <a:rPr lang="ja-JP" altLang="en-US" sz="1800">
                <a:solidFill>
                  <a:schemeClr val="tx2">
                    <a:lumMod val="75000"/>
                    <a:lumOff val="25000"/>
                  </a:schemeClr>
                </a:solidFill>
              </a:rPr>
              <a:t>つのベクトルの差を測る</a:t>
            </a:r>
            <a:endParaRPr lang="en-US" altLang="ja-JP" sz="1800" dirty="0">
              <a:solidFill>
                <a:schemeClr val="tx2">
                  <a:lumMod val="75000"/>
                  <a:lumOff val="25000"/>
                </a:schemeClr>
              </a:solidFill>
            </a:endParaRPr>
          </a:p>
          <a:p>
            <a:pPr marL="0" indent="0">
              <a:lnSpc>
                <a:spcPct val="100000"/>
              </a:lnSpc>
              <a:buNone/>
            </a:pPr>
            <a:r>
              <a:rPr lang="ja-JP" altLang="en-US" sz="1800"/>
              <a:t>必要がある。まずは平行移動を定義する。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ある点　　のベクトル　　　を、微小変位　　　だけ離れた</a:t>
            </a:r>
            <a:endParaRPr lang="en-US" altLang="ja-JP" sz="1800" dirty="0"/>
          </a:p>
          <a:p>
            <a:pPr marL="0" indent="0">
              <a:lnSpc>
                <a:spcPct val="100000"/>
              </a:lnSpc>
              <a:buNone/>
            </a:pPr>
            <a:r>
              <a:rPr lang="ja-JP" altLang="en-US" sz="1800"/>
              <a:t>へ平行移動したベクトル　　　　　　　を、接続　　　を導入して以下のように書く。</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p:txBody>
      </p:sp>
      <p:pic>
        <p:nvPicPr>
          <p:cNvPr id="8" name="図 7">
            <a:extLst>
              <a:ext uri="{FF2B5EF4-FFF2-40B4-BE49-F238E27FC236}">
                <a16:creationId xmlns:a16="http://schemas.microsoft.com/office/drawing/2014/main" id="{608FE265-B5D9-D59C-FE63-7E46A63450DD}"/>
              </a:ext>
            </a:extLst>
          </p:cNvPr>
          <p:cNvPicPr>
            <a:picLocks noChangeAspect="1"/>
          </p:cNvPicPr>
          <p:nvPr/>
        </p:nvPicPr>
        <p:blipFill>
          <a:blip r:embed="rId3"/>
          <a:stretch>
            <a:fillRect/>
          </a:stretch>
        </p:blipFill>
        <p:spPr>
          <a:xfrm>
            <a:off x="1589070" y="3834328"/>
            <a:ext cx="145639" cy="129457"/>
          </a:xfrm>
          <a:prstGeom prst="rect">
            <a:avLst/>
          </a:prstGeom>
        </p:spPr>
      </p:pic>
      <p:grpSp>
        <p:nvGrpSpPr>
          <p:cNvPr id="26" name="グループ化 25">
            <a:extLst>
              <a:ext uri="{FF2B5EF4-FFF2-40B4-BE49-F238E27FC236}">
                <a16:creationId xmlns:a16="http://schemas.microsoft.com/office/drawing/2014/main" id="{F67024C3-243E-653B-0D31-A868017A969C}"/>
              </a:ext>
            </a:extLst>
          </p:cNvPr>
          <p:cNvGrpSpPr/>
          <p:nvPr/>
        </p:nvGrpSpPr>
        <p:grpSpPr>
          <a:xfrm>
            <a:off x="4900905" y="4663388"/>
            <a:ext cx="3597302" cy="1859602"/>
            <a:chOff x="4779048" y="4507916"/>
            <a:chExt cx="3597302" cy="1859602"/>
          </a:xfrm>
        </p:grpSpPr>
        <p:grpSp>
          <p:nvGrpSpPr>
            <p:cNvPr id="11" name="グループ化 10">
              <a:extLst>
                <a:ext uri="{FF2B5EF4-FFF2-40B4-BE49-F238E27FC236}">
                  <a16:creationId xmlns:a16="http://schemas.microsoft.com/office/drawing/2014/main" id="{104FD427-BC67-FE05-D37E-E0B61448F2B3}"/>
                </a:ext>
              </a:extLst>
            </p:cNvPr>
            <p:cNvGrpSpPr/>
            <p:nvPr/>
          </p:nvGrpSpPr>
          <p:grpSpPr>
            <a:xfrm>
              <a:off x="4779048" y="4507916"/>
              <a:ext cx="3086100" cy="1859602"/>
              <a:chOff x="1035975" y="4199255"/>
              <a:chExt cx="3086100" cy="1859602"/>
            </a:xfrm>
          </p:grpSpPr>
          <p:grpSp>
            <p:nvGrpSpPr>
              <p:cNvPr id="25" name="グループ化 24">
                <a:extLst>
                  <a:ext uri="{FF2B5EF4-FFF2-40B4-BE49-F238E27FC236}">
                    <a16:creationId xmlns:a16="http://schemas.microsoft.com/office/drawing/2014/main" id="{DBC57C3D-8EE6-2B1A-DDCE-3FE77DACBF4B}"/>
                  </a:ext>
                </a:extLst>
              </p:cNvPr>
              <p:cNvGrpSpPr/>
              <p:nvPr/>
            </p:nvGrpSpPr>
            <p:grpSpPr>
              <a:xfrm>
                <a:off x="1035975" y="4199255"/>
                <a:ext cx="3086100" cy="1859602"/>
                <a:chOff x="928688" y="3095592"/>
                <a:chExt cx="3086100" cy="1859602"/>
              </a:xfrm>
            </p:grpSpPr>
            <p:sp>
              <p:nvSpPr>
                <p:cNvPr id="14" name="フリーフォーム 13">
                  <a:extLst>
                    <a:ext uri="{FF2B5EF4-FFF2-40B4-BE49-F238E27FC236}">
                      <a16:creationId xmlns:a16="http://schemas.microsoft.com/office/drawing/2014/main" id="{0330E6EA-6055-7093-6EA6-AA1D3FB4EDF4}"/>
                    </a:ext>
                  </a:extLst>
                </p:cNvPr>
                <p:cNvSpPr/>
                <p:nvPr/>
              </p:nvSpPr>
              <p:spPr>
                <a:xfrm>
                  <a:off x="928688" y="3636027"/>
                  <a:ext cx="3086100" cy="1319167"/>
                </a:xfrm>
                <a:custGeom>
                  <a:avLst/>
                  <a:gdLst>
                    <a:gd name="connsiteX0" fmla="*/ 0 w 2786063"/>
                    <a:gd name="connsiteY0" fmla="*/ 1319167 h 1319167"/>
                    <a:gd name="connsiteX1" fmla="*/ 1171575 w 2786063"/>
                    <a:gd name="connsiteY1" fmla="*/ 33292 h 1319167"/>
                    <a:gd name="connsiteX2" fmla="*/ 2786063 w 2786063"/>
                    <a:gd name="connsiteY2" fmla="*/ 504780 h 1319167"/>
                  </a:gdLst>
                  <a:ahLst/>
                  <a:cxnLst>
                    <a:cxn ang="0">
                      <a:pos x="connsiteX0" y="connsiteY0"/>
                    </a:cxn>
                    <a:cxn ang="0">
                      <a:pos x="connsiteX1" y="connsiteY1"/>
                    </a:cxn>
                    <a:cxn ang="0">
                      <a:pos x="connsiteX2" y="connsiteY2"/>
                    </a:cxn>
                  </a:cxnLst>
                  <a:rect l="l" t="t" r="r" b="b"/>
                  <a:pathLst>
                    <a:path w="2786063" h="1319167">
                      <a:moveTo>
                        <a:pt x="0" y="1319167"/>
                      </a:moveTo>
                      <a:cubicBezTo>
                        <a:pt x="353615" y="744095"/>
                        <a:pt x="707231" y="169023"/>
                        <a:pt x="1171575" y="33292"/>
                      </a:cubicBezTo>
                      <a:cubicBezTo>
                        <a:pt x="1635919" y="-102439"/>
                        <a:pt x="2210991" y="201170"/>
                        <a:pt x="2786063" y="50478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6" name="直線矢印コネクタ 15">
                  <a:extLst>
                    <a:ext uri="{FF2B5EF4-FFF2-40B4-BE49-F238E27FC236}">
                      <a16:creationId xmlns:a16="http://schemas.microsoft.com/office/drawing/2014/main" id="{1706E73E-9708-7BE4-632D-0668A9E021A0}"/>
                    </a:ext>
                  </a:extLst>
                </p:cNvPr>
                <p:cNvCxnSpPr>
                  <a:cxnSpLocks/>
                </p:cNvCxnSpPr>
                <p:nvPr/>
              </p:nvCxnSpPr>
              <p:spPr>
                <a:xfrm flipV="1">
                  <a:off x="1726048" y="3299338"/>
                  <a:ext cx="357187" cy="649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線矢印コネクタ 20">
                  <a:extLst>
                    <a:ext uri="{FF2B5EF4-FFF2-40B4-BE49-F238E27FC236}">
                      <a16:creationId xmlns:a16="http://schemas.microsoft.com/office/drawing/2014/main" id="{3678A0A9-9663-77EF-57BA-E536D594FBF5}"/>
                    </a:ext>
                  </a:extLst>
                </p:cNvPr>
                <p:cNvCxnSpPr>
                  <a:cxnSpLocks/>
                </p:cNvCxnSpPr>
                <p:nvPr/>
              </p:nvCxnSpPr>
              <p:spPr>
                <a:xfrm flipV="1">
                  <a:off x="3064669" y="3095592"/>
                  <a:ext cx="357187" cy="6497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pic>
            <p:nvPicPr>
              <p:cNvPr id="28" name="図 27">
                <a:extLst>
                  <a:ext uri="{FF2B5EF4-FFF2-40B4-BE49-F238E27FC236}">
                    <a16:creationId xmlns:a16="http://schemas.microsoft.com/office/drawing/2014/main" id="{282F825A-16BF-C765-5A15-E868A967FCB0}"/>
                  </a:ext>
                </a:extLst>
              </p:cNvPr>
              <p:cNvPicPr>
                <a:picLocks noChangeAspect="1"/>
              </p:cNvPicPr>
              <p:nvPr/>
            </p:nvPicPr>
            <p:blipFill>
              <a:blip r:embed="rId3"/>
              <a:stretch>
                <a:fillRect/>
              </a:stretch>
            </p:blipFill>
            <p:spPr>
              <a:xfrm>
                <a:off x="1834185" y="5136408"/>
                <a:ext cx="103102" cy="91646"/>
              </a:xfrm>
              <a:prstGeom prst="rect">
                <a:avLst/>
              </a:prstGeom>
            </p:spPr>
          </p:pic>
          <p:pic>
            <p:nvPicPr>
              <p:cNvPr id="29" name="図 28">
                <a:extLst>
                  <a:ext uri="{FF2B5EF4-FFF2-40B4-BE49-F238E27FC236}">
                    <a16:creationId xmlns:a16="http://schemas.microsoft.com/office/drawing/2014/main" id="{994B6F80-07A9-BBAB-D846-1A5AF5142856}"/>
                  </a:ext>
                </a:extLst>
              </p:cNvPr>
              <p:cNvPicPr>
                <a:picLocks noChangeAspect="1"/>
              </p:cNvPicPr>
              <p:nvPr/>
            </p:nvPicPr>
            <p:blipFill>
              <a:blip r:embed="rId4"/>
              <a:stretch>
                <a:fillRect/>
              </a:stretch>
            </p:blipFill>
            <p:spPr>
              <a:xfrm>
                <a:off x="2789871" y="4923291"/>
                <a:ext cx="506056" cy="141696"/>
              </a:xfrm>
              <a:prstGeom prst="rect">
                <a:avLst/>
              </a:prstGeom>
            </p:spPr>
          </p:pic>
        </p:grpSp>
        <p:cxnSp>
          <p:nvCxnSpPr>
            <p:cNvPr id="15" name="直線矢印コネクタ 14">
              <a:extLst>
                <a:ext uri="{FF2B5EF4-FFF2-40B4-BE49-F238E27FC236}">
                  <a16:creationId xmlns:a16="http://schemas.microsoft.com/office/drawing/2014/main" id="{2E43E738-6DF9-8EA5-9D43-6D965380D17C}"/>
                </a:ext>
              </a:extLst>
            </p:cNvPr>
            <p:cNvCxnSpPr>
              <a:cxnSpLocks/>
            </p:cNvCxnSpPr>
            <p:nvPr/>
          </p:nvCxnSpPr>
          <p:spPr>
            <a:xfrm>
              <a:off x="6915029" y="5143817"/>
              <a:ext cx="79485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2" name="図 21">
              <a:extLst>
                <a:ext uri="{FF2B5EF4-FFF2-40B4-BE49-F238E27FC236}">
                  <a16:creationId xmlns:a16="http://schemas.microsoft.com/office/drawing/2014/main" id="{3F89DBA9-0905-6574-ADF1-B4CAB2542D07}"/>
                </a:ext>
              </a:extLst>
            </p:cNvPr>
            <p:cNvPicPr>
              <a:picLocks noChangeAspect="1"/>
            </p:cNvPicPr>
            <p:nvPr/>
          </p:nvPicPr>
          <p:blipFill>
            <a:blip r:embed="rId5"/>
            <a:stretch>
              <a:fillRect/>
            </a:stretch>
          </p:blipFill>
          <p:spPr>
            <a:xfrm>
              <a:off x="7251667" y="4613100"/>
              <a:ext cx="837747" cy="223399"/>
            </a:xfrm>
            <a:prstGeom prst="rect">
              <a:avLst/>
            </a:prstGeom>
          </p:spPr>
        </p:pic>
        <p:pic>
          <p:nvPicPr>
            <p:cNvPr id="23" name="図 22">
              <a:extLst>
                <a:ext uri="{FF2B5EF4-FFF2-40B4-BE49-F238E27FC236}">
                  <a16:creationId xmlns:a16="http://schemas.microsoft.com/office/drawing/2014/main" id="{B49770BA-23F7-1B24-2816-D486062CF97F}"/>
                </a:ext>
              </a:extLst>
            </p:cNvPr>
            <p:cNvPicPr>
              <a:picLocks noChangeAspect="1"/>
            </p:cNvPicPr>
            <p:nvPr/>
          </p:nvPicPr>
          <p:blipFill>
            <a:blip r:embed="rId6"/>
            <a:stretch>
              <a:fillRect/>
            </a:stretch>
          </p:blipFill>
          <p:spPr>
            <a:xfrm>
              <a:off x="5367844" y="4816280"/>
              <a:ext cx="369000" cy="180000"/>
            </a:xfrm>
            <a:prstGeom prst="rect">
              <a:avLst/>
            </a:prstGeom>
          </p:spPr>
        </p:pic>
        <p:pic>
          <p:nvPicPr>
            <p:cNvPr id="24" name="図 23">
              <a:extLst>
                <a:ext uri="{FF2B5EF4-FFF2-40B4-BE49-F238E27FC236}">
                  <a16:creationId xmlns:a16="http://schemas.microsoft.com/office/drawing/2014/main" id="{F0B0E7D4-1DD4-A3A5-A3AA-73369E9147A2}"/>
                </a:ext>
              </a:extLst>
            </p:cNvPr>
            <p:cNvPicPr>
              <a:picLocks noChangeAspect="1"/>
            </p:cNvPicPr>
            <p:nvPr/>
          </p:nvPicPr>
          <p:blipFill>
            <a:blip r:embed="rId7"/>
            <a:stretch>
              <a:fillRect/>
            </a:stretch>
          </p:blipFill>
          <p:spPr>
            <a:xfrm>
              <a:off x="7638350" y="5204214"/>
              <a:ext cx="738000" cy="180000"/>
            </a:xfrm>
            <a:prstGeom prst="rect">
              <a:avLst/>
            </a:prstGeom>
          </p:spPr>
        </p:pic>
      </p:grpSp>
      <p:pic>
        <p:nvPicPr>
          <p:cNvPr id="4" name="図 3">
            <a:extLst>
              <a:ext uri="{FF2B5EF4-FFF2-40B4-BE49-F238E27FC236}">
                <a16:creationId xmlns:a16="http://schemas.microsoft.com/office/drawing/2014/main" id="{7B6E6204-2789-B42D-4DA2-256D75EF5681}"/>
              </a:ext>
            </a:extLst>
          </p:cNvPr>
          <p:cNvPicPr>
            <a:picLocks noChangeAspect="1"/>
          </p:cNvPicPr>
          <p:nvPr/>
        </p:nvPicPr>
        <p:blipFill>
          <a:blip r:embed="rId8"/>
          <a:stretch>
            <a:fillRect/>
          </a:stretch>
        </p:blipFill>
        <p:spPr>
          <a:xfrm>
            <a:off x="3103055" y="3744152"/>
            <a:ext cx="514197" cy="254001"/>
          </a:xfrm>
          <a:prstGeom prst="rect">
            <a:avLst/>
          </a:prstGeom>
        </p:spPr>
      </p:pic>
      <p:pic>
        <p:nvPicPr>
          <p:cNvPr id="17" name="図 16">
            <a:extLst>
              <a:ext uri="{FF2B5EF4-FFF2-40B4-BE49-F238E27FC236}">
                <a16:creationId xmlns:a16="http://schemas.microsoft.com/office/drawing/2014/main" id="{6EFBCBD9-B201-0F42-D4A2-6CB48B16E36E}"/>
              </a:ext>
            </a:extLst>
          </p:cNvPr>
          <p:cNvPicPr>
            <a:picLocks noChangeAspect="1"/>
          </p:cNvPicPr>
          <p:nvPr/>
        </p:nvPicPr>
        <p:blipFill>
          <a:blip r:embed="rId9"/>
          <a:stretch>
            <a:fillRect/>
          </a:stretch>
        </p:blipFill>
        <p:spPr>
          <a:xfrm>
            <a:off x="7022567" y="3791084"/>
            <a:ext cx="713341" cy="204821"/>
          </a:xfrm>
          <a:prstGeom prst="rect">
            <a:avLst/>
          </a:prstGeom>
        </p:spPr>
      </p:pic>
      <p:pic>
        <p:nvPicPr>
          <p:cNvPr id="18" name="図 17">
            <a:extLst>
              <a:ext uri="{FF2B5EF4-FFF2-40B4-BE49-F238E27FC236}">
                <a16:creationId xmlns:a16="http://schemas.microsoft.com/office/drawing/2014/main" id="{056EC278-EDC2-A6D8-C5D5-EA54E138C5D8}"/>
              </a:ext>
            </a:extLst>
          </p:cNvPr>
          <p:cNvPicPr>
            <a:picLocks noChangeAspect="1"/>
          </p:cNvPicPr>
          <p:nvPr/>
        </p:nvPicPr>
        <p:blipFill>
          <a:blip r:embed="rId10"/>
          <a:stretch>
            <a:fillRect/>
          </a:stretch>
        </p:blipFill>
        <p:spPr>
          <a:xfrm>
            <a:off x="5294916" y="3791084"/>
            <a:ext cx="247553" cy="185665"/>
          </a:xfrm>
          <a:prstGeom prst="rect">
            <a:avLst/>
          </a:prstGeom>
        </p:spPr>
      </p:pic>
      <p:pic>
        <p:nvPicPr>
          <p:cNvPr id="19" name="図 18">
            <a:extLst>
              <a:ext uri="{FF2B5EF4-FFF2-40B4-BE49-F238E27FC236}">
                <a16:creationId xmlns:a16="http://schemas.microsoft.com/office/drawing/2014/main" id="{08C57286-7E39-55B7-8795-6C3BF1587C74}"/>
              </a:ext>
            </a:extLst>
          </p:cNvPr>
          <p:cNvPicPr>
            <a:picLocks noChangeAspect="1"/>
          </p:cNvPicPr>
          <p:nvPr/>
        </p:nvPicPr>
        <p:blipFill>
          <a:blip r:embed="rId11"/>
          <a:stretch>
            <a:fillRect/>
          </a:stretch>
        </p:blipFill>
        <p:spPr>
          <a:xfrm>
            <a:off x="3460232" y="4078295"/>
            <a:ext cx="1230299" cy="328080"/>
          </a:xfrm>
          <a:prstGeom prst="rect">
            <a:avLst/>
          </a:prstGeom>
        </p:spPr>
      </p:pic>
      <p:pic>
        <p:nvPicPr>
          <p:cNvPr id="27" name="図 26">
            <a:extLst>
              <a:ext uri="{FF2B5EF4-FFF2-40B4-BE49-F238E27FC236}">
                <a16:creationId xmlns:a16="http://schemas.microsoft.com/office/drawing/2014/main" id="{492505D7-38E4-9785-A5DF-530E8B32F51F}"/>
              </a:ext>
            </a:extLst>
          </p:cNvPr>
          <p:cNvPicPr>
            <a:picLocks noChangeAspect="1"/>
          </p:cNvPicPr>
          <p:nvPr/>
        </p:nvPicPr>
        <p:blipFill>
          <a:blip r:embed="rId12"/>
          <a:stretch>
            <a:fillRect/>
          </a:stretch>
        </p:blipFill>
        <p:spPr>
          <a:xfrm>
            <a:off x="5936456" y="4115567"/>
            <a:ext cx="357187" cy="283286"/>
          </a:xfrm>
          <a:prstGeom prst="rect">
            <a:avLst/>
          </a:prstGeom>
        </p:spPr>
      </p:pic>
      <p:pic>
        <p:nvPicPr>
          <p:cNvPr id="30" name="図 29">
            <a:extLst>
              <a:ext uri="{FF2B5EF4-FFF2-40B4-BE49-F238E27FC236}">
                <a16:creationId xmlns:a16="http://schemas.microsoft.com/office/drawing/2014/main" id="{279EEB45-98ED-60B2-9787-90DFC2470D8B}"/>
              </a:ext>
            </a:extLst>
          </p:cNvPr>
          <p:cNvPicPr>
            <a:picLocks noChangeAspect="1"/>
          </p:cNvPicPr>
          <p:nvPr/>
        </p:nvPicPr>
        <p:blipFill>
          <a:blip r:embed="rId13"/>
          <a:stretch>
            <a:fillRect/>
          </a:stretch>
        </p:blipFill>
        <p:spPr>
          <a:xfrm>
            <a:off x="881271" y="5083661"/>
            <a:ext cx="3873494" cy="309122"/>
          </a:xfrm>
          <a:prstGeom prst="rect">
            <a:avLst/>
          </a:prstGeom>
        </p:spPr>
      </p:pic>
      <p:sp>
        <p:nvSpPr>
          <p:cNvPr id="5" name="スライド番号プレースホルダー 4">
            <a:extLst>
              <a:ext uri="{FF2B5EF4-FFF2-40B4-BE49-F238E27FC236}">
                <a16:creationId xmlns:a16="http://schemas.microsoft.com/office/drawing/2014/main" id="{23481637-7A8D-4BB8-2E66-2BB23D349CD9}"/>
              </a:ext>
            </a:extLst>
          </p:cNvPr>
          <p:cNvSpPr>
            <a:spLocks noGrp="1"/>
          </p:cNvSpPr>
          <p:nvPr>
            <p:ph type="sldNum" sz="quarter" idx="12"/>
          </p:nvPr>
        </p:nvSpPr>
        <p:spPr/>
        <p:txBody>
          <a:bodyPr/>
          <a:lstStyle/>
          <a:p>
            <a:fld id="{48F63A3B-78C7-47BE-AE5E-E10140E04643}" type="slidenum">
              <a:rPr lang="en-US" smtClean="0"/>
              <a:pPr/>
              <a:t>19</a:t>
            </a:fld>
            <a:r>
              <a:rPr lang="en-US"/>
              <a:t>/47</a:t>
            </a:r>
            <a:endParaRPr lang="en-US" dirty="0"/>
          </a:p>
        </p:txBody>
      </p:sp>
    </p:spTree>
    <p:extLst>
      <p:ext uri="{BB962C8B-B14F-4D97-AF65-F5344CB8AC3E}">
        <p14:creationId xmlns:p14="http://schemas.microsoft.com/office/powerpoint/2010/main" val="1860747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lstStyle/>
          <a:p>
            <a:r>
              <a:rPr kumimoji="1" lang="ja-JP" altLang="en-US">
                <a:latin typeface="Hiragino Kaku Gothic Std W8" panose="020B0800000000000000" pitchFamily="34" charset="-128"/>
                <a:ea typeface="Hiragino Kaku Gothic Std W8" panose="020B0800000000000000" pitchFamily="34" charset="-128"/>
              </a:rPr>
              <a:t>目次</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392382"/>
            <a:ext cx="7886700" cy="5100491"/>
          </a:xfrm>
        </p:spPr>
        <p:txBody>
          <a:bodyPr>
            <a:normAutofit fontScale="85000" lnSpcReduction="20000"/>
          </a:bodyPr>
          <a:lstStyle/>
          <a:p>
            <a:r>
              <a:rPr lang="ja-JP" altLang="en-US"/>
              <a:t>ニュートン力学を用いた</a:t>
            </a:r>
            <a:r>
              <a:rPr lang="en-US" altLang="ja-JP" dirty="0"/>
              <a:t>2</a:t>
            </a:r>
            <a:r>
              <a:rPr lang="ja-JP" altLang="en-US"/>
              <a:t>体問題</a:t>
            </a:r>
            <a:endParaRPr lang="en-US" altLang="ja-JP" dirty="0"/>
          </a:p>
          <a:p>
            <a:pPr lvl="1"/>
            <a:r>
              <a:rPr lang="ja-JP" altLang="en-US">
                <a:latin typeface="+mn-ea"/>
                <a:ea typeface="+mn-ea"/>
              </a:rPr>
              <a:t>オイラー・ラグランジュ方程式、エネルギー保存則</a:t>
            </a:r>
            <a:endParaRPr lang="en-US" altLang="ja-JP" dirty="0">
              <a:latin typeface="+mn-ea"/>
              <a:ea typeface="+mn-ea"/>
            </a:endParaRPr>
          </a:p>
          <a:p>
            <a:pPr lvl="1"/>
            <a:r>
              <a:rPr lang="ja-JP" altLang="en-US">
                <a:latin typeface="+mn-ea"/>
                <a:ea typeface="+mn-ea"/>
              </a:rPr>
              <a:t>運動可能領域の考察</a:t>
            </a:r>
            <a:endParaRPr lang="en-US" altLang="ja-JP" dirty="0">
              <a:latin typeface="+mn-ea"/>
              <a:ea typeface="+mn-ea"/>
            </a:endParaRPr>
          </a:p>
          <a:p>
            <a:pPr lvl="1"/>
            <a:r>
              <a:rPr lang="ja-JP" altLang="en-US">
                <a:latin typeface="+mn-ea"/>
                <a:ea typeface="+mn-ea"/>
              </a:rPr>
              <a:t>摂動による軌道の変化</a:t>
            </a:r>
            <a:endParaRPr lang="en-US" altLang="ja-JP" dirty="0">
              <a:latin typeface="+mn-ea"/>
              <a:ea typeface="+mn-ea"/>
            </a:endParaRPr>
          </a:p>
          <a:p>
            <a:pPr lvl="1"/>
            <a:endParaRPr lang="en-US" altLang="ja-JP" dirty="0"/>
          </a:p>
          <a:p>
            <a:r>
              <a:rPr kumimoji="1" lang="ja-JP" altLang="en-US">
                <a:latin typeface="Hiragino Kaku Gothic Std W8" panose="020B0800000000000000" pitchFamily="34" charset="-128"/>
                <a:ea typeface="Hiragino Kaku Gothic Std W8" panose="020B0800000000000000" pitchFamily="34" charset="-128"/>
              </a:rPr>
              <a:t>一般相対論</a:t>
            </a:r>
            <a:r>
              <a:rPr lang="ja-JP" altLang="en-US"/>
              <a:t>について</a:t>
            </a:r>
            <a:endParaRPr lang="en-US" altLang="ja-JP" dirty="0"/>
          </a:p>
          <a:p>
            <a:pPr lvl="1"/>
            <a:r>
              <a:rPr lang="ja-JP" altLang="en-US">
                <a:latin typeface="+mn-ea"/>
                <a:ea typeface="+mn-ea"/>
              </a:rPr>
              <a:t>一般相対論のアイデア（重力と時空の曲率について）</a:t>
            </a:r>
            <a:endParaRPr lang="en-US" altLang="ja-JP" dirty="0">
              <a:latin typeface="+mn-ea"/>
              <a:ea typeface="+mn-ea"/>
            </a:endParaRPr>
          </a:p>
          <a:p>
            <a:pPr lvl="1"/>
            <a:r>
              <a:rPr lang="ja-JP" altLang="en-US">
                <a:latin typeface="+mn-ea"/>
                <a:ea typeface="+mn-ea"/>
              </a:rPr>
              <a:t>計量による場の表現</a:t>
            </a:r>
            <a:endParaRPr lang="en-US" altLang="ja-JP" dirty="0">
              <a:latin typeface="+mn-ea"/>
              <a:ea typeface="+mn-ea"/>
            </a:endParaRPr>
          </a:p>
          <a:p>
            <a:pPr lvl="1"/>
            <a:r>
              <a:rPr lang="ja-JP" altLang="en-US">
                <a:latin typeface="+mn-ea"/>
                <a:ea typeface="+mn-ea"/>
              </a:rPr>
              <a:t>曲がった時空における平行移動</a:t>
            </a:r>
            <a:endParaRPr lang="en-US" altLang="ja-JP" dirty="0">
              <a:latin typeface="+mn-ea"/>
              <a:ea typeface="+mn-ea"/>
            </a:endParaRPr>
          </a:p>
          <a:p>
            <a:pPr lvl="1"/>
            <a:r>
              <a:rPr kumimoji="1" lang="ja-JP" altLang="en-US">
                <a:latin typeface="+mn-ea"/>
                <a:ea typeface="+mn-ea"/>
              </a:rPr>
              <a:t>リーマン曲率</a:t>
            </a:r>
            <a:endParaRPr kumimoji="1" lang="en-US" altLang="ja-JP" dirty="0">
              <a:latin typeface="+mn-ea"/>
              <a:ea typeface="+mn-ea"/>
            </a:endParaRPr>
          </a:p>
          <a:p>
            <a:pPr lvl="1"/>
            <a:r>
              <a:rPr lang="ja-JP" altLang="en-US">
                <a:latin typeface="+mn-ea"/>
                <a:ea typeface="+mn-ea"/>
              </a:rPr>
              <a:t>アインシュタイン方程式</a:t>
            </a:r>
            <a:endParaRPr lang="en-US" altLang="ja-JP" dirty="0">
              <a:latin typeface="+mn-ea"/>
              <a:ea typeface="+mn-ea"/>
            </a:endParaRPr>
          </a:p>
          <a:p>
            <a:pPr lvl="1"/>
            <a:r>
              <a:rPr kumimoji="1" lang="ja-JP" altLang="en-US">
                <a:latin typeface="+mn-ea"/>
                <a:ea typeface="+mn-ea"/>
              </a:rPr>
              <a:t>シュバルツシルトの</a:t>
            </a:r>
            <a:r>
              <a:rPr lang="ja-JP" altLang="en-US">
                <a:latin typeface="+mn-ea"/>
                <a:ea typeface="+mn-ea"/>
              </a:rPr>
              <a:t>外部解</a:t>
            </a:r>
            <a:endParaRPr lang="en-US" altLang="ja-JP" dirty="0">
              <a:latin typeface="+mn-ea"/>
              <a:ea typeface="+mn-ea"/>
            </a:endParaRPr>
          </a:p>
          <a:p>
            <a:pPr lvl="1"/>
            <a:endParaRPr lang="en-US" altLang="ja-JP" dirty="0"/>
          </a:p>
          <a:p>
            <a:r>
              <a:rPr lang="ja-JP" altLang="en-US"/>
              <a:t>一般相対論を用いた</a:t>
            </a:r>
            <a:r>
              <a:rPr lang="en-US" altLang="ja-JP" dirty="0"/>
              <a:t>2</a:t>
            </a:r>
            <a:r>
              <a:rPr lang="ja-JP" altLang="en-US"/>
              <a:t>体問題</a:t>
            </a:r>
            <a:endParaRPr lang="en-US" altLang="ja-JP" dirty="0"/>
          </a:p>
          <a:p>
            <a:pPr lvl="1"/>
            <a:r>
              <a:rPr lang="ja-JP" altLang="en-US">
                <a:latin typeface="+mn-ea"/>
                <a:ea typeface="+mn-ea"/>
              </a:rPr>
              <a:t>測地線方程式</a:t>
            </a:r>
            <a:endParaRPr lang="en-US" altLang="ja-JP" dirty="0">
              <a:latin typeface="+mn-ea"/>
              <a:ea typeface="+mn-ea"/>
            </a:endParaRPr>
          </a:p>
          <a:p>
            <a:pPr lvl="1"/>
            <a:r>
              <a:rPr kumimoji="1" lang="ja-JP" altLang="en-US">
                <a:latin typeface="+mn-ea"/>
                <a:ea typeface="+mn-ea"/>
              </a:rPr>
              <a:t>拘束条件</a:t>
            </a:r>
            <a:endParaRPr kumimoji="1" lang="en-US" altLang="ja-JP" dirty="0">
              <a:latin typeface="+mn-ea"/>
              <a:ea typeface="+mn-ea"/>
            </a:endParaRPr>
          </a:p>
          <a:p>
            <a:pPr lvl="1"/>
            <a:endParaRPr kumimoji="1" lang="en-US" altLang="ja-JP" dirty="0"/>
          </a:p>
          <a:p>
            <a:r>
              <a:rPr lang="ja-JP" altLang="en-US"/>
              <a:t>解析</a:t>
            </a:r>
            <a:endParaRPr lang="en-US" altLang="ja-JP" dirty="0"/>
          </a:p>
          <a:p>
            <a:pPr lvl="1"/>
            <a:r>
              <a:rPr lang="ja-JP" altLang="en-US">
                <a:latin typeface="+mn-ea"/>
                <a:ea typeface="+mn-ea"/>
              </a:rPr>
              <a:t>シュバルツシルト時空での運動可能領域の考察</a:t>
            </a:r>
            <a:endParaRPr kumimoji="1" lang="en-US" altLang="ja-JP" dirty="0">
              <a:latin typeface="Hiragino Kaku Gothic Std W8" panose="020B0800000000000000" pitchFamily="34" charset="-128"/>
              <a:ea typeface="Hiragino Kaku Gothic Std W8" panose="020B0800000000000000" pitchFamily="34" charset="-128"/>
            </a:endParaRPr>
          </a:p>
          <a:p>
            <a:pPr lvl="1"/>
            <a:r>
              <a:rPr lang="ja-JP" altLang="en-US">
                <a:latin typeface="+mn-ea"/>
                <a:ea typeface="+mn-ea"/>
              </a:rPr>
              <a:t>シュバルツシルト解での軌道</a:t>
            </a:r>
            <a:endParaRPr lang="en-US" altLang="ja-JP" dirty="0">
              <a:latin typeface="+mn-ea"/>
              <a:ea typeface="+mn-ea"/>
            </a:endParaRPr>
          </a:p>
          <a:p>
            <a:pPr lvl="1"/>
            <a:r>
              <a:rPr lang="ja-JP" altLang="en-US">
                <a:latin typeface="+mn-ea"/>
                <a:ea typeface="+mn-ea"/>
              </a:rPr>
              <a:t>近点移動</a:t>
            </a:r>
            <a:endParaRPr kumimoji="1" lang="en-US" altLang="ja-JP" dirty="0">
              <a:latin typeface="+mn-ea"/>
              <a:ea typeface="+mn-ea"/>
            </a:endParaRPr>
          </a:p>
          <a:p>
            <a:pPr lvl="1"/>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DB8E271A-9417-0A58-C8D3-C141C3819381}"/>
              </a:ext>
            </a:extLst>
          </p:cNvPr>
          <p:cNvPicPr>
            <a:picLocks noChangeAspect="1"/>
          </p:cNvPicPr>
          <p:nvPr/>
        </p:nvPicPr>
        <p:blipFill>
          <a:blip r:embed="rId3"/>
          <a:stretch>
            <a:fillRect/>
          </a:stretch>
        </p:blipFill>
        <p:spPr>
          <a:xfrm>
            <a:off x="5360448" y="2997352"/>
            <a:ext cx="3154902" cy="3130396"/>
          </a:xfrm>
          <a:prstGeom prst="rect">
            <a:avLst/>
          </a:prstGeom>
        </p:spPr>
      </p:pic>
      <p:sp>
        <p:nvSpPr>
          <p:cNvPr id="7" name="スライド番号プレースホルダー 6">
            <a:extLst>
              <a:ext uri="{FF2B5EF4-FFF2-40B4-BE49-F238E27FC236}">
                <a16:creationId xmlns:a16="http://schemas.microsoft.com/office/drawing/2014/main" id="{D0803323-21BA-9C28-EF01-09BC0563CECF}"/>
              </a:ext>
            </a:extLst>
          </p:cNvPr>
          <p:cNvSpPr>
            <a:spLocks noGrp="1"/>
          </p:cNvSpPr>
          <p:nvPr>
            <p:ph type="sldNum" sz="quarter" idx="12"/>
          </p:nvPr>
        </p:nvSpPr>
        <p:spPr/>
        <p:txBody>
          <a:bodyPr/>
          <a:lstStyle/>
          <a:p>
            <a:fld id="{48F63A3B-78C7-47BE-AE5E-E10140E04643}" type="slidenum">
              <a:rPr lang="en-US" smtClean="0"/>
              <a:pPr/>
              <a:t>2</a:t>
            </a:fld>
            <a:r>
              <a:rPr lang="en-US"/>
              <a:t>/47</a:t>
            </a:r>
            <a:endParaRPr lang="en-US" dirty="0"/>
          </a:p>
        </p:txBody>
      </p:sp>
    </p:spTree>
    <p:extLst>
      <p:ext uri="{BB962C8B-B14F-4D97-AF65-F5344CB8AC3E}">
        <p14:creationId xmlns:p14="http://schemas.microsoft.com/office/powerpoint/2010/main" val="653222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平行移動が満たすべき条件</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en-US" altLang="ja-JP" sz="1800" dirty="0">
                <a:solidFill>
                  <a:schemeClr val="tx2">
                    <a:lumMod val="75000"/>
                    <a:lumOff val="25000"/>
                  </a:schemeClr>
                </a:solidFill>
              </a:rPr>
              <a:t>(a)</a:t>
            </a:r>
            <a:r>
              <a:rPr lang="ja-JP" altLang="en-US" sz="1800">
                <a:solidFill>
                  <a:schemeClr val="tx2">
                    <a:lumMod val="75000"/>
                    <a:lumOff val="25000"/>
                  </a:schemeClr>
                </a:solidFill>
              </a:rPr>
              <a:t>平行移動によって任意の</a:t>
            </a:r>
            <a:r>
              <a:rPr lang="en-US" altLang="ja-JP" sz="1800" dirty="0">
                <a:solidFill>
                  <a:schemeClr val="tx2">
                    <a:lumMod val="75000"/>
                    <a:lumOff val="25000"/>
                  </a:schemeClr>
                </a:solidFill>
              </a:rPr>
              <a:t>2</a:t>
            </a:r>
            <a:r>
              <a:rPr lang="ja-JP" altLang="en-US" sz="1800">
                <a:solidFill>
                  <a:schemeClr val="tx2">
                    <a:lumMod val="75000"/>
                    <a:lumOff val="25000"/>
                  </a:schemeClr>
                </a:solidFill>
              </a:rPr>
              <a:t>つのベクトルの内積　　　　　　　　　が保たれる</a:t>
            </a:r>
            <a:endParaRPr lang="en-US" altLang="ja-JP" sz="1800" dirty="0">
              <a:solidFill>
                <a:schemeClr val="tx2">
                  <a:lumMod val="75000"/>
                  <a:lumOff val="25000"/>
                </a:schemeClr>
              </a:solidFill>
            </a:endParaRPr>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また、時空は局所的には平坦とみなせて、デカルト座標をとると、接続は局所的にゼロにできるので、その</a:t>
            </a:r>
            <a:r>
              <a:rPr lang="ja-JP" altLang="en-US" sz="1800">
                <a:solidFill>
                  <a:srgbClr val="FF0000"/>
                </a:solidFill>
              </a:rPr>
              <a:t>反対称部分もゼロ</a:t>
            </a:r>
            <a:r>
              <a:rPr lang="ja-JP" altLang="en-US" sz="1800"/>
              <a:t>である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さらに、この左辺</a:t>
            </a:r>
            <a:r>
              <a:rPr lang="ja-JP" altLang="en-US" sz="1800">
                <a:solidFill>
                  <a:srgbClr val="FF0000"/>
                </a:solidFill>
              </a:rPr>
              <a:t>（接続の反対称部分）はテンソルの変換性を持つ</a:t>
            </a:r>
            <a:r>
              <a:rPr lang="ja-JP" altLang="en-US" sz="1800"/>
              <a:t>ので、任意の座標変換のもとでゼロである。</a:t>
            </a:r>
            <a:endParaRPr lang="en-US" altLang="ja-JP" sz="1800" dirty="0"/>
          </a:p>
          <a:p>
            <a:pPr marL="0" indent="0">
              <a:lnSpc>
                <a:spcPct val="100000"/>
              </a:lnSpc>
              <a:buNone/>
            </a:pPr>
            <a:r>
              <a:rPr lang="ja-JP" altLang="en-US" sz="1800"/>
              <a:t>よって、</a:t>
            </a:r>
            <a:r>
              <a:rPr lang="en-US" altLang="ja-JP" sz="1800" dirty="0">
                <a:solidFill>
                  <a:schemeClr val="tx2">
                    <a:lumMod val="75000"/>
                    <a:lumOff val="25000"/>
                  </a:schemeClr>
                </a:solidFill>
              </a:rPr>
              <a:t>(b)</a:t>
            </a:r>
            <a:r>
              <a:rPr lang="ja-JP" altLang="en-US" sz="1800">
                <a:solidFill>
                  <a:schemeClr val="tx2">
                    <a:lumMod val="75000"/>
                    <a:lumOff val="25000"/>
                  </a:schemeClr>
                </a:solidFill>
              </a:rPr>
              <a:t>接続は　　　について対称である。</a:t>
            </a:r>
            <a:endParaRPr lang="en-US" altLang="ja-JP" sz="1800" dirty="0">
              <a:solidFill>
                <a:schemeClr val="tx2">
                  <a:lumMod val="75000"/>
                  <a:lumOff val="25000"/>
                </a:schemeClr>
              </a:solidFill>
            </a:endParaRPr>
          </a:p>
        </p:txBody>
      </p:sp>
      <p:pic>
        <p:nvPicPr>
          <p:cNvPr id="12" name="図 11">
            <a:extLst>
              <a:ext uri="{FF2B5EF4-FFF2-40B4-BE49-F238E27FC236}">
                <a16:creationId xmlns:a16="http://schemas.microsoft.com/office/drawing/2014/main" id="{74C0749B-73D3-A3A4-5EE7-DB1C3C746D21}"/>
              </a:ext>
            </a:extLst>
          </p:cNvPr>
          <p:cNvPicPr>
            <a:picLocks noChangeAspect="1"/>
          </p:cNvPicPr>
          <p:nvPr/>
        </p:nvPicPr>
        <p:blipFill>
          <a:blip r:embed="rId3"/>
          <a:stretch>
            <a:fillRect/>
          </a:stretch>
        </p:blipFill>
        <p:spPr>
          <a:xfrm>
            <a:off x="1860550" y="2234213"/>
            <a:ext cx="5422900" cy="330200"/>
          </a:xfrm>
          <a:prstGeom prst="rect">
            <a:avLst/>
          </a:prstGeom>
        </p:spPr>
      </p:pic>
      <p:pic>
        <p:nvPicPr>
          <p:cNvPr id="13" name="図 12">
            <a:extLst>
              <a:ext uri="{FF2B5EF4-FFF2-40B4-BE49-F238E27FC236}">
                <a16:creationId xmlns:a16="http://schemas.microsoft.com/office/drawing/2014/main" id="{5376D986-A6FB-12CE-C4B0-1C6771FE589F}"/>
              </a:ext>
            </a:extLst>
          </p:cNvPr>
          <p:cNvPicPr>
            <a:picLocks noChangeAspect="1"/>
          </p:cNvPicPr>
          <p:nvPr/>
        </p:nvPicPr>
        <p:blipFill>
          <a:blip r:embed="rId4"/>
          <a:stretch>
            <a:fillRect/>
          </a:stretch>
        </p:blipFill>
        <p:spPr>
          <a:xfrm>
            <a:off x="6040398" y="1485096"/>
            <a:ext cx="1701800" cy="266700"/>
          </a:xfrm>
          <a:prstGeom prst="rect">
            <a:avLst/>
          </a:prstGeom>
        </p:spPr>
      </p:pic>
      <p:pic>
        <p:nvPicPr>
          <p:cNvPr id="15" name="図 14">
            <a:extLst>
              <a:ext uri="{FF2B5EF4-FFF2-40B4-BE49-F238E27FC236}">
                <a16:creationId xmlns:a16="http://schemas.microsoft.com/office/drawing/2014/main" id="{82B8CA83-86A8-27D7-902C-F6B9AE478FAE}"/>
              </a:ext>
            </a:extLst>
          </p:cNvPr>
          <p:cNvPicPr>
            <a:picLocks noChangeAspect="1"/>
          </p:cNvPicPr>
          <p:nvPr/>
        </p:nvPicPr>
        <p:blipFill>
          <a:blip r:embed="rId5"/>
          <a:stretch>
            <a:fillRect/>
          </a:stretch>
        </p:blipFill>
        <p:spPr>
          <a:xfrm>
            <a:off x="3841750" y="3671366"/>
            <a:ext cx="1460500" cy="292100"/>
          </a:xfrm>
          <a:prstGeom prst="rect">
            <a:avLst/>
          </a:prstGeom>
        </p:spPr>
      </p:pic>
      <p:pic>
        <p:nvPicPr>
          <p:cNvPr id="4" name="図 3">
            <a:extLst>
              <a:ext uri="{FF2B5EF4-FFF2-40B4-BE49-F238E27FC236}">
                <a16:creationId xmlns:a16="http://schemas.microsoft.com/office/drawing/2014/main" id="{F513D30E-D2FB-ABF8-8FE5-487C625A9E77}"/>
              </a:ext>
            </a:extLst>
          </p:cNvPr>
          <p:cNvPicPr>
            <a:picLocks noChangeAspect="1"/>
          </p:cNvPicPr>
          <p:nvPr/>
        </p:nvPicPr>
        <p:blipFill>
          <a:blip r:embed="rId6"/>
          <a:stretch>
            <a:fillRect/>
          </a:stretch>
        </p:blipFill>
        <p:spPr>
          <a:xfrm>
            <a:off x="2827849" y="4985310"/>
            <a:ext cx="457200" cy="234950"/>
          </a:xfrm>
          <a:prstGeom prst="rect">
            <a:avLst/>
          </a:prstGeom>
        </p:spPr>
      </p:pic>
      <p:sp>
        <p:nvSpPr>
          <p:cNvPr id="6" name="スライド番号プレースホルダー 5">
            <a:extLst>
              <a:ext uri="{FF2B5EF4-FFF2-40B4-BE49-F238E27FC236}">
                <a16:creationId xmlns:a16="http://schemas.microsoft.com/office/drawing/2014/main" id="{9A6227E7-440A-3594-9F53-0818A1602D4E}"/>
              </a:ext>
            </a:extLst>
          </p:cNvPr>
          <p:cNvSpPr>
            <a:spLocks noGrp="1"/>
          </p:cNvSpPr>
          <p:nvPr>
            <p:ph type="sldNum" sz="quarter" idx="12"/>
          </p:nvPr>
        </p:nvSpPr>
        <p:spPr/>
        <p:txBody>
          <a:bodyPr/>
          <a:lstStyle/>
          <a:p>
            <a:fld id="{48F63A3B-78C7-47BE-AE5E-E10140E04643}" type="slidenum">
              <a:rPr lang="en-US" smtClean="0"/>
              <a:pPr/>
              <a:t>20</a:t>
            </a:fld>
            <a:r>
              <a:rPr lang="en-US"/>
              <a:t>/47</a:t>
            </a:r>
            <a:endParaRPr lang="en-US" dirty="0"/>
          </a:p>
        </p:txBody>
      </p:sp>
    </p:spTree>
    <p:extLst>
      <p:ext uri="{BB962C8B-B14F-4D97-AF65-F5344CB8AC3E}">
        <p14:creationId xmlns:p14="http://schemas.microsoft.com/office/powerpoint/2010/main" val="31337121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具体的には、</a:t>
            </a:r>
            <a:r>
              <a:rPr lang="ja-JP" altLang="en-US" sz="1800">
                <a:solidFill>
                  <a:srgbClr val="FF0000"/>
                </a:solidFill>
              </a:rPr>
              <a:t>内積不変</a:t>
            </a:r>
            <a:r>
              <a:rPr lang="ja-JP" altLang="en-US" sz="1800"/>
              <a:t>の条件より</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添え字を入れ替えて作った</a:t>
            </a:r>
            <a:r>
              <a:rPr lang="en-US" altLang="ja-JP" sz="1800" dirty="0"/>
              <a:t>3</a:t>
            </a:r>
            <a:r>
              <a:rPr lang="ja-JP" altLang="en-US" sz="1800"/>
              <a:t>つの式を連立する。</a:t>
            </a:r>
            <a:endParaRPr lang="en-US" altLang="ja-JP" sz="1800" dirty="0"/>
          </a:p>
        </p:txBody>
      </p:sp>
      <p:pic>
        <p:nvPicPr>
          <p:cNvPr id="6" name="図 5">
            <a:extLst>
              <a:ext uri="{FF2B5EF4-FFF2-40B4-BE49-F238E27FC236}">
                <a16:creationId xmlns:a16="http://schemas.microsoft.com/office/drawing/2014/main" id="{A2C5EC61-9423-40C4-989C-3597F9C0F8FD}"/>
              </a:ext>
            </a:extLst>
          </p:cNvPr>
          <p:cNvPicPr>
            <a:picLocks noChangeAspect="1"/>
          </p:cNvPicPr>
          <p:nvPr/>
        </p:nvPicPr>
        <p:blipFill>
          <a:blip r:embed="rId3"/>
          <a:stretch>
            <a:fillRect/>
          </a:stretch>
        </p:blipFill>
        <p:spPr>
          <a:xfrm>
            <a:off x="3226776" y="4222793"/>
            <a:ext cx="2690447" cy="1522781"/>
          </a:xfrm>
          <a:prstGeom prst="rect">
            <a:avLst/>
          </a:prstGeom>
        </p:spPr>
      </p:pic>
      <p:pic>
        <p:nvPicPr>
          <p:cNvPr id="8" name="図 7">
            <a:extLst>
              <a:ext uri="{FF2B5EF4-FFF2-40B4-BE49-F238E27FC236}">
                <a16:creationId xmlns:a16="http://schemas.microsoft.com/office/drawing/2014/main" id="{42106145-C6F4-FD56-32F8-D39B665ACDF6}"/>
              </a:ext>
            </a:extLst>
          </p:cNvPr>
          <p:cNvPicPr>
            <a:picLocks noChangeAspect="1"/>
          </p:cNvPicPr>
          <p:nvPr/>
        </p:nvPicPr>
        <p:blipFill>
          <a:blip r:embed="rId4"/>
          <a:stretch>
            <a:fillRect/>
          </a:stretch>
        </p:blipFill>
        <p:spPr>
          <a:xfrm>
            <a:off x="1209974" y="1952713"/>
            <a:ext cx="6724052" cy="1522781"/>
          </a:xfrm>
          <a:prstGeom prst="rect">
            <a:avLst/>
          </a:prstGeom>
        </p:spPr>
      </p:pic>
      <p:sp>
        <p:nvSpPr>
          <p:cNvPr id="4" name="タイトル 1">
            <a:extLst>
              <a:ext uri="{FF2B5EF4-FFF2-40B4-BE49-F238E27FC236}">
                <a16:creationId xmlns:a16="http://schemas.microsoft.com/office/drawing/2014/main" id="{701BEFF0-2D90-2E14-65EB-BFA12F8DBB94}"/>
              </a:ext>
            </a:extLst>
          </p:cNvPr>
          <p:cNvSpPr txBox="1">
            <a:spLocks/>
          </p:cNvSpPr>
          <p:nvPr/>
        </p:nvSpPr>
        <p:spPr>
          <a:xfrm>
            <a:off x="628650" y="365127"/>
            <a:ext cx="7886700" cy="81943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kumimoji="1" lang="ja-JP" altLang="en-US">
                <a:latin typeface="Hiragino Kaku Gothic Std W8" panose="020B0800000000000000" pitchFamily="34" charset="-128"/>
                <a:ea typeface="Hiragino Kaku Gothic Std W8" panose="020B0800000000000000" pitchFamily="34" charset="-128"/>
              </a:rPr>
              <a:t>内積不変の条件</a:t>
            </a:r>
            <a:endParaRPr lang="ja-JP" altLang="en-US"/>
          </a:p>
        </p:txBody>
      </p:sp>
      <p:sp>
        <p:nvSpPr>
          <p:cNvPr id="11" name="スライド番号プレースホルダー 10">
            <a:extLst>
              <a:ext uri="{FF2B5EF4-FFF2-40B4-BE49-F238E27FC236}">
                <a16:creationId xmlns:a16="http://schemas.microsoft.com/office/drawing/2014/main" id="{69B2485A-2026-F424-356F-04E76CF023BB}"/>
              </a:ext>
            </a:extLst>
          </p:cNvPr>
          <p:cNvSpPr>
            <a:spLocks noGrp="1"/>
          </p:cNvSpPr>
          <p:nvPr>
            <p:ph type="sldNum" sz="quarter" idx="12"/>
          </p:nvPr>
        </p:nvSpPr>
        <p:spPr/>
        <p:txBody>
          <a:bodyPr/>
          <a:lstStyle/>
          <a:p>
            <a:fld id="{48F63A3B-78C7-47BE-AE5E-E10140E04643}" type="slidenum">
              <a:rPr lang="en-US" smtClean="0"/>
              <a:pPr/>
              <a:t>21</a:t>
            </a:fld>
            <a:r>
              <a:rPr lang="en-US"/>
              <a:t>/47</a:t>
            </a:r>
            <a:endParaRPr lang="en-US" dirty="0"/>
          </a:p>
        </p:txBody>
      </p:sp>
    </p:spTree>
    <p:extLst>
      <p:ext uri="{BB962C8B-B14F-4D97-AF65-F5344CB8AC3E}">
        <p14:creationId xmlns:p14="http://schemas.microsoft.com/office/powerpoint/2010/main" val="1351065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クリストッフェル記号の導出</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先ほどの式に、</a:t>
            </a:r>
            <a:r>
              <a:rPr lang="ja-JP" altLang="en-US" sz="1800">
                <a:solidFill>
                  <a:srgbClr val="FF0000"/>
                </a:solidFill>
              </a:rPr>
              <a:t>反対称部分がゼロになる</a:t>
            </a:r>
            <a:r>
              <a:rPr lang="ja-JP" altLang="en-US" sz="1800"/>
              <a:t>条件</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を加えて解くことで、</a:t>
            </a:r>
            <a:endParaRPr lang="en-US" altLang="ja-JP" sz="1800" dirty="0"/>
          </a:p>
          <a:p>
            <a:pPr marL="0" indent="0">
              <a:lnSpc>
                <a:spcPct val="100000"/>
              </a:lnSpc>
              <a:buNone/>
            </a:pPr>
            <a:r>
              <a:rPr lang="ja-JP" altLang="en-US" sz="1800"/>
              <a:t>最終的に接続は以下のように書くことができる。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この接続を「クリストッフェル記号」と呼ぶ。</a:t>
            </a:r>
            <a:endParaRPr lang="en-US" altLang="ja-JP" sz="1800" dirty="0"/>
          </a:p>
        </p:txBody>
      </p:sp>
      <p:pic>
        <p:nvPicPr>
          <p:cNvPr id="6" name="図 5">
            <a:extLst>
              <a:ext uri="{FF2B5EF4-FFF2-40B4-BE49-F238E27FC236}">
                <a16:creationId xmlns:a16="http://schemas.microsoft.com/office/drawing/2014/main" id="{AB94A2DA-A029-8783-F6A3-18ACFDC66D55}"/>
              </a:ext>
            </a:extLst>
          </p:cNvPr>
          <p:cNvPicPr>
            <a:picLocks noChangeAspect="1"/>
          </p:cNvPicPr>
          <p:nvPr/>
        </p:nvPicPr>
        <p:blipFill>
          <a:blip r:embed="rId3"/>
          <a:stretch>
            <a:fillRect/>
          </a:stretch>
        </p:blipFill>
        <p:spPr>
          <a:xfrm>
            <a:off x="2509817" y="3631840"/>
            <a:ext cx="3403600" cy="546100"/>
          </a:xfrm>
          <a:prstGeom prst="rect">
            <a:avLst/>
          </a:prstGeom>
        </p:spPr>
      </p:pic>
      <p:pic>
        <p:nvPicPr>
          <p:cNvPr id="8" name="図 7">
            <a:extLst>
              <a:ext uri="{FF2B5EF4-FFF2-40B4-BE49-F238E27FC236}">
                <a16:creationId xmlns:a16="http://schemas.microsoft.com/office/drawing/2014/main" id="{127D23BB-B64B-61F3-30B5-43CA19F81829}"/>
              </a:ext>
            </a:extLst>
          </p:cNvPr>
          <p:cNvPicPr>
            <a:picLocks noChangeAspect="1"/>
          </p:cNvPicPr>
          <p:nvPr/>
        </p:nvPicPr>
        <p:blipFill>
          <a:blip r:embed="rId4"/>
          <a:stretch>
            <a:fillRect/>
          </a:stretch>
        </p:blipFill>
        <p:spPr>
          <a:xfrm>
            <a:off x="2509817" y="2000029"/>
            <a:ext cx="1038266" cy="338725"/>
          </a:xfrm>
          <a:prstGeom prst="rect">
            <a:avLst/>
          </a:prstGeom>
        </p:spPr>
      </p:pic>
      <p:sp>
        <p:nvSpPr>
          <p:cNvPr id="5" name="スライド番号プレースホルダー 4">
            <a:extLst>
              <a:ext uri="{FF2B5EF4-FFF2-40B4-BE49-F238E27FC236}">
                <a16:creationId xmlns:a16="http://schemas.microsoft.com/office/drawing/2014/main" id="{C7FCD95F-963E-7D1B-A6A8-15601820C17C}"/>
              </a:ext>
            </a:extLst>
          </p:cNvPr>
          <p:cNvSpPr>
            <a:spLocks noGrp="1"/>
          </p:cNvSpPr>
          <p:nvPr>
            <p:ph type="sldNum" sz="quarter" idx="12"/>
          </p:nvPr>
        </p:nvSpPr>
        <p:spPr/>
        <p:txBody>
          <a:bodyPr/>
          <a:lstStyle/>
          <a:p>
            <a:fld id="{48F63A3B-78C7-47BE-AE5E-E10140E04643}" type="slidenum">
              <a:rPr lang="en-US" smtClean="0"/>
              <a:pPr/>
              <a:t>22</a:t>
            </a:fld>
            <a:r>
              <a:rPr lang="en-US"/>
              <a:t>/47</a:t>
            </a:r>
            <a:endParaRPr lang="en-US" dirty="0"/>
          </a:p>
        </p:txBody>
      </p:sp>
    </p:spTree>
    <p:extLst>
      <p:ext uri="{BB962C8B-B14F-4D97-AF65-F5344CB8AC3E}">
        <p14:creationId xmlns:p14="http://schemas.microsoft.com/office/powerpoint/2010/main" val="2162991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異なる経路に沿ったベクトルの平行移動</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　　　　　　の経路で移動させたベクトル</a:t>
            </a:r>
            <a:endParaRPr lang="en-US" altLang="ja-JP" sz="1800" dirty="0"/>
          </a:p>
          <a:p>
            <a:pPr marL="0" indent="0">
              <a:lnSpc>
                <a:spcPct val="100000"/>
              </a:lnSpc>
              <a:buNone/>
            </a:pPr>
            <a:r>
              <a:rPr lang="ja-JP" altLang="en-US" sz="1800"/>
              <a:t>　　　　　　の経路で移動させたベクトル</a:t>
            </a:r>
            <a:endParaRPr lang="en-US" altLang="ja-JP" sz="1800" dirty="0"/>
          </a:p>
          <a:p>
            <a:pPr marL="0" indent="0">
              <a:lnSpc>
                <a:spcPct val="100000"/>
              </a:lnSpc>
              <a:buNone/>
            </a:pPr>
            <a:r>
              <a:rPr lang="ja-JP" altLang="en-US" sz="1800"/>
              <a:t>とすると、以下のように計算できる。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p:txBody>
      </p:sp>
      <p:grpSp>
        <p:nvGrpSpPr>
          <p:cNvPr id="61" name="グループ化 60">
            <a:extLst>
              <a:ext uri="{FF2B5EF4-FFF2-40B4-BE49-F238E27FC236}">
                <a16:creationId xmlns:a16="http://schemas.microsoft.com/office/drawing/2014/main" id="{E9D608BB-86FF-3E9E-6C8C-12B6DB9302F5}"/>
              </a:ext>
            </a:extLst>
          </p:cNvPr>
          <p:cNvGrpSpPr/>
          <p:nvPr/>
        </p:nvGrpSpPr>
        <p:grpSpPr>
          <a:xfrm>
            <a:off x="781098" y="1495160"/>
            <a:ext cx="1179768" cy="203200"/>
            <a:chOff x="1806731" y="2025502"/>
            <a:chExt cx="1179768" cy="203200"/>
          </a:xfrm>
        </p:grpSpPr>
        <p:pic>
          <p:nvPicPr>
            <p:cNvPr id="50" name="図 49">
              <a:extLst>
                <a:ext uri="{FF2B5EF4-FFF2-40B4-BE49-F238E27FC236}">
                  <a16:creationId xmlns:a16="http://schemas.microsoft.com/office/drawing/2014/main" id="{00C9E478-70C2-E7F3-CD68-71066246646F}"/>
                </a:ext>
              </a:extLst>
            </p:cNvPr>
            <p:cNvPicPr>
              <a:picLocks noChangeAspect="1"/>
            </p:cNvPicPr>
            <p:nvPr/>
          </p:nvPicPr>
          <p:blipFill>
            <a:blip r:embed="rId3"/>
            <a:stretch>
              <a:fillRect/>
            </a:stretch>
          </p:blipFill>
          <p:spPr>
            <a:xfrm>
              <a:off x="2821399" y="2044552"/>
              <a:ext cx="165100" cy="165100"/>
            </a:xfrm>
            <a:prstGeom prst="rect">
              <a:avLst/>
            </a:prstGeom>
          </p:spPr>
        </p:pic>
        <p:pic>
          <p:nvPicPr>
            <p:cNvPr id="51" name="図 50">
              <a:extLst>
                <a:ext uri="{FF2B5EF4-FFF2-40B4-BE49-F238E27FC236}">
                  <a16:creationId xmlns:a16="http://schemas.microsoft.com/office/drawing/2014/main" id="{062E8528-87AD-1E21-358E-37FEBC75774A}"/>
                </a:ext>
              </a:extLst>
            </p:cNvPr>
            <p:cNvPicPr>
              <a:picLocks noChangeAspect="1"/>
            </p:cNvPicPr>
            <p:nvPr/>
          </p:nvPicPr>
          <p:blipFill>
            <a:blip r:embed="rId4"/>
            <a:stretch>
              <a:fillRect/>
            </a:stretch>
          </p:blipFill>
          <p:spPr>
            <a:xfrm>
              <a:off x="1806731" y="2041541"/>
              <a:ext cx="165100" cy="152400"/>
            </a:xfrm>
            <a:prstGeom prst="rect">
              <a:avLst/>
            </a:prstGeom>
          </p:spPr>
        </p:pic>
        <p:pic>
          <p:nvPicPr>
            <p:cNvPr id="52" name="図 51">
              <a:extLst>
                <a:ext uri="{FF2B5EF4-FFF2-40B4-BE49-F238E27FC236}">
                  <a16:creationId xmlns:a16="http://schemas.microsoft.com/office/drawing/2014/main" id="{6F745B8F-6AA1-3052-76C6-D70FC5E590AF}"/>
                </a:ext>
              </a:extLst>
            </p:cNvPr>
            <p:cNvPicPr>
              <a:picLocks noChangeAspect="1"/>
            </p:cNvPicPr>
            <p:nvPr/>
          </p:nvPicPr>
          <p:blipFill>
            <a:blip r:embed="rId5"/>
            <a:stretch>
              <a:fillRect/>
            </a:stretch>
          </p:blipFill>
          <p:spPr>
            <a:xfrm>
              <a:off x="2305233" y="2025502"/>
              <a:ext cx="241300" cy="203200"/>
            </a:xfrm>
            <a:prstGeom prst="rect">
              <a:avLst/>
            </a:prstGeom>
          </p:spPr>
        </p:pic>
        <p:pic>
          <p:nvPicPr>
            <p:cNvPr id="53" name="図 52">
              <a:extLst>
                <a:ext uri="{FF2B5EF4-FFF2-40B4-BE49-F238E27FC236}">
                  <a16:creationId xmlns:a16="http://schemas.microsoft.com/office/drawing/2014/main" id="{6729E201-6ABC-7946-65E9-BCBA69E60A4C}"/>
                </a:ext>
              </a:extLst>
            </p:cNvPr>
            <p:cNvPicPr>
              <a:picLocks noChangeAspect="1"/>
            </p:cNvPicPr>
            <p:nvPr/>
          </p:nvPicPr>
          <p:blipFill>
            <a:blip r:embed="rId6"/>
            <a:stretch>
              <a:fillRect/>
            </a:stretch>
          </p:blipFill>
          <p:spPr>
            <a:xfrm>
              <a:off x="2020748" y="2063602"/>
              <a:ext cx="203200" cy="127000"/>
            </a:xfrm>
            <a:prstGeom prst="rect">
              <a:avLst/>
            </a:prstGeom>
          </p:spPr>
        </p:pic>
        <p:pic>
          <p:nvPicPr>
            <p:cNvPr id="54" name="図 53">
              <a:extLst>
                <a:ext uri="{FF2B5EF4-FFF2-40B4-BE49-F238E27FC236}">
                  <a16:creationId xmlns:a16="http://schemas.microsoft.com/office/drawing/2014/main" id="{13670029-AA12-C422-7CA2-FAD31B8B5AA5}"/>
                </a:ext>
              </a:extLst>
            </p:cNvPr>
            <p:cNvPicPr>
              <a:picLocks noChangeAspect="1"/>
            </p:cNvPicPr>
            <p:nvPr/>
          </p:nvPicPr>
          <p:blipFill>
            <a:blip r:embed="rId6"/>
            <a:stretch>
              <a:fillRect/>
            </a:stretch>
          </p:blipFill>
          <p:spPr>
            <a:xfrm>
              <a:off x="2582366" y="2063602"/>
              <a:ext cx="203200" cy="127000"/>
            </a:xfrm>
            <a:prstGeom prst="rect">
              <a:avLst/>
            </a:prstGeom>
          </p:spPr>
        </p:pic>
      </p:grpSp>
      <p:grpSp>
        <p:nvGrpSpPr>
          <p:cNvPr id="62" name="グループ化 61">
            <a:extLst>
              <a:ext uri="{FF2B5EF4-FFF2-40B4-BE49-F238E27FC236}">
                <a16:creationId xmlns:a16="http://schemas.microsoft.com/office/drawing/2014/main" id="{AAC9C022-094D-5128-6DFC-D9F9895EC987}"/>
              </a:ext>
            </a:extLst>
          </p:cNvPr>
          <p:cNvGrpSpPr/>
          <p:nvPr/>
        </p:nvGrpSpPr>
        <p:grpSpPr>
          <a:xfrm>
            <a:off x="781098" y="1895290"/>
            <a:ext cx="1179768" cy="203200"/>
            <a:chOff x="1806731" y="2343121"/>
            <a:chExt cx="1179768" cy="203200"/>
          </a:xfrm>
        </p:grpSpPr>
        <p:pic>
          <p:nvPicPr>
            <p:cNvPr id="55" name="図 54">
              <a:extLst>
                <a:ext uri="{FF2B5EF4-FFF2-40B4-BE49-F238E27FC236}">
                  <a16:creationId xmlns:a16="http://schemas.microsoft.com/office/drawing/2014/main" id="{8D1CA26F-CFDC-DCCE-D7D0-8B01B207A3E1}"/>
                </a:ext>
              </a:extLst>
            </p:cNvPr>
            <p:cNvPicPr>
              <a:picLocks noChangeAspect="1"/>
            </p:cNvPicPr>
            <p:nvPr/>
          </p:nvPicPr>
          <p:blipFill>
            <a:blip r:embed="rId3"/>
            <a:stretch>
              <a:fillRect/>
            </a:stretch>
          </p:blipFill>
          <p:spPr>
            <a:xfrm>
              <a:off x="2821399" y="2359632"/>
              <a:ext cx="165100" cy="165100"/>
            </a:xfrm>
            <a:prstGeom prst="rect">
              <a:avLst/>
            </a:prstGeom>
          </p:spPr>
        </p:pic>
        <p:pic>
          <p:nvPicPr>
            <p:cNvPr id="56" name="図 55">
              <a:extLst>
                <a:ext uri="{FF2B5EF4-FFF2-40B4-BE49-F238E27FC236}">
                  <a16:creationId xmlns:a16="http://schemas.microsoft.com/office/drawing/2014/main" id="{55735225-E0F4-E60A-0FF7-326C665ADB66}"/>
                </a:ext>
              </a:extLst>
            </p:cNvPr>
            <p:cNvPicPr>
              <a:picLocks noChangeAspect="1"/>
            </p:cNvPicPr>
            <p:nvPr/>
          </p:nvPicPr>
          <p:blipFill>
            <a:blip r:embed="rId4"/>
            <a:stretch>
              <a:fillRect/>
            </a:stretch>
          </p:blipFill>
          <p:spPr>
            <a:xfrm>
              <a:off x="1806731" y="2356621"/>
              <a:ext cx="165100" cy="152400"/>
            </a:xfrm>
            <a:prstGeom prst="rect">
              <a:avLst/>
            </a:prstGeom>
          </p:spPr>
        </p:pic>
        <p:pic>
          <p:nvPicPr>
            <p:cNvPr id="58" name="図 57">
              <a:extLst>
                <a:ext uri="{FF2B5EF4-FFF2-40B4-BE49-F238E27FC236}">
                  <a16:creationId xmlns:a16="http://schemas.microsoft.com/office/drawing/2014/main" id="{397C7D7E-1046-FBC2-A95B-127B222E31C3}"/>
                </a:ext>
              </a:extLst>
            </p:cNvPr>
            <p:cNvPicPr>
              <a:picLocks noChangeAspect="1"/>
            </p:cNvPicPr>
            <p:nvPr/>
          </p:nvPicPr>
          <p:blipFill>
            <a:blip r:embed="rId6"/>
            <a:stretch>
              <a:fillRect/>
            </a:stretch>
          </p:blipFill>
          <p:spPr>
            <a:xfrm>
              <a:off x="2020748" y="2378682"/>
              <a:ext cx="203200" cy="127000"/>
            </a:xfrm>
            <a:prstGeom prst="rect">
              <a:avLst/>
            </a:prstGeom>
          </p:spPr>
        </p:pic>
        <p:pic>
          <p:nvPicPr>
            <p:cNvPr id="59" name="図 58">
              <a:extLst>
                <a:ext uri="{FF2B5EF4-FFF2-40B4-BE49-F238E27FC236}">
                  <a16:creationId xmlns:a16="http://schemas.microsoft.com/office/drawing/2014/main" id="{421D3961-A1A1-354D-4E66-7D5740F911F4}"/>
                </a:ext>
              </a:extLst>
            </p:cNvPr>
            <p:cNvPicPr>
              <a:picLocks noChangeAspect="1"/>
            </p:cNvPicPr>
            <p:nvPr/>
          </p:nvPicPr>
          <p:blipFill>
            <a:blip r:embed="rId6"/>
            <a:stretch>
              <a:fillRect/>
            </a:stretch>
          </p:blipFill>
          <p:spPr>
            <a:xfrm>
              <a:off x="2582366" y="2378682"/>
              <a:ext cx="203200" cy="127000"/>
            </a:xfrm>
            <a:prstGeom prst="rect">
              <a:avLst/>
            </a:prstGeom>
          </p:spPr>
        </p:pic>
        <p:pic>
          <p:nvPicPr>
            <p:cNvPr id="60" name="図 59">
              <a:extLst>
                <a:ext uri="{FF2B5EF4-FFF2-40B4-BE49-F238E27FC236}">
                  <a16:creationId xmlns:a16="http://schemas.microsoft.com/office/drawing/2014/main" id="{C33DDAD0-1A17-7292-D4F9-51FF84A22A98}"/>
                </a:ext>
              </a:extLst>
            </p:cNvPr>
            <p:cNvPicPr>
              <a:picLocks noChangeAspect="1"/>
            </p:cNvPicPr>
            <p:nvPr/>
          </p:nvPicPr>
          <p:blipFill>
            <a:blip r:embed="rId7"/>
            <a:stretch>
              <a:fillRect/>
            </a:stretch>
          </p:blipFill>
          <p:spPr>
            <a:xfrm>
              <a:off x="2289358" y="2343121"/>
              <a:ext cx="254000" cy="203200"/>
            </a:xfrm>
            <a:prstGeom prst="rect">
              <a:avLst/>
            </a:prstGeom>
          </p:spPr>
        </p:pic>
      </p:grpSp>
      <p:grpSp>
        <p:nvGrpSpPr>
          <p:cNvPr id="21" name="グループ化 20">
            <a:extLst>
              <a:ext uri="{FF2B5EF4-FFF2-40B4-BE49-F238E27FC236}">
                <a16:creationId xmlns:a16="http://schemas.microsoft.com/office/drawing/2014/main" id="{3F67479E-BB5B-D332-EC13-7CD3D55A0A77}"/>
              </a:ext>
            </a:extLst>
          </p:cNvPr>
          <p:cNvGrpSpPr/>
          <p:nvPr/>
        </p:nvGrpSpPr>
        <p:grpSpPr>
          <a:xfrm>
            <a:off x="5308485" y="2516564"/>
            <a:ext cx="3397036" cy="2668849"/>
            <a:chOff x="4572000" y="3555165"/>
            <a:chExt cx="3397036" cy="2668849"/>
          </a:xfrm>
        </p:grpSpPr>
        <p:grpSp>
          <p:nvGrpSpPr>
            <p:cNvPr id="24" name="グループ化 23">
              <a:extLst>
                <a:ext uri="{FF2B5EF4-FFF2-40B4-BE49-F238E27FC236}">
                  <a16:creationId xmlns:a16="http://schemas.microsoft.com/office/drawing/2014/main" id="{363A39DF-5F25-2DC4-EC14-DA2C72F3F094}"/>
                </a:ext>
              </a:extLst>
            </p:cNvPr>
            <p:cNvGrpSpPr/>
            <p:nvPr/>
          </p:nvGrpSpPr>
          <p:grpSpPr>
            <a:xfrm>
              <a:off x="4572000" y="3555165"/>
              <a:ext cx="3397036" cy="2668849"/>
              <a:chOff x="229580" y="3154483"/>
              <a:chExt cx="3397036" cy="2668849"/>
            </a:xfrm>
          </p:grpSpPr>
          <p:grpSp>
            <p:nvGrpSpPr>
              <p:cNvPr id="49" name="グループ化 48">
                <a:extLst>
                  <a:ext uri="{FF2B5EF4-FFF2-40B4-BE49-F238E27FC236}">
                    <a16:creationId xmlns:a16="http://schemas.microsoft.com/office/drawing/2014/main" id="{C4AA0F66-5888-1527-8E12-4BD5502346D5}"/>
                  </a:ext>
                </a:extLst>
              </p:cNvPr>
              <p:cNvGrpSpPr/>
              <p:nvPr/>
            </p:nvGrpSpPr>
            <p:grpSpPr>
              <a:xfrm>
                <a:off x="995115" y="3154483"/>
                <a:ext cx="2621401" cy="2668849"/>
                <a:chOff x="578999" y="2534522"/>
                <a:chExt cx="2875834" cy="2947700"/>
              </a:xfrm>
            </p:grpSpPr>
            <p:grpSp>
              <p:nvGrpSpPr>
                <p:cNvPr id="29" name="グループ化 28">
                  <a:extLst>
                    <a:ext uri="{FF2B5EF4-FFF2-40B4-BE49-F238E27FC236}">
                      <a16:creationId xmlns:a16="http://schemas.microsoft.com/office/drawing/2014/main" id="{89858C87-0C64-8660-0194-E5B753C9274E}"/>
                    </a:ext>
                  </a:extLst>
                </p:cNvPr>
                <p:cNvGrpSpPr/>
                <p:nvPr/>
              </p:nvGrpSpPr>
              <p:grpSpPr>
                <a:xfrm>
                  <a:off x="578999" y="2534522"/>
                  <a:ext cx="2875834" cy="2947700"/>
                  <a:chOff x="5486400" y="2225879"/>
                  <a:chExt cx="2592805" cy="2947700"/>
                </a:xfrm>
              </p:grpSpPr>
              <p:grpSp>
                <p:nvGrpSpPr>
                  <p:cNvPr id="12" name="グループ化 11">
                    <a:extLst>
                      <a:ext uri="{FF2B5EF4-FFF2-40B4-BE49-F238E27FC236}">
                        <a16:creationId xmlns:a16="http://schemas.microsoft.com/office/drawing/2014/main" id="{F11E8B64-A165-4BC2-8FA0-DBEADA88DFCC}"/>
                      </a:ext>
                    </a:extLst>
                  </p:cNvPr>
                  <p:cNvGrpSpPr/>
                  <p:nvPr/>
                </p:nvGrpSpPr>
                <p:grpSpPr>
                  <a:xfrm>
                    <a:off x="5486400" y="2615961"/>
                    <a:ext cx="2592805" cy="2557618"/>
                    <a:chOff x="5411202" y="793540"/>
                    <a:chExt cx="1759619" cy="2059214"/>
                  </a:xfrm>
                </p:grpSpPr>
                <p:sp>
                  <p:nvSpPr>
                    <p:cNvPr id="8" name="フリーフォーム 7">
                      <a:extLst>
                        <a:ext uri="{FF2B5EF4-FFF2-40B4-BE49-F238E27FC236}">
                          <a16:creationId xmlns:a16="http://schemas.microsoft.com/office/drawing/2014/main" id="{498073F9-2A10-27AF-A870-C223B7D4DE1F}"/>
                        </a:ext>
                      </a:extLst>
                    </p:cNvPr>
                    <p:cNvSpPr/>
                    <p:nvPr/>
                  </p:nvSpPr>
                  <p:spPr>
                    <a:xfrm>
                      <a:off x="5411202" y="1035984"/>
                      <a:ext cx="1407695" cy="1034715"/>
                    </a:xfrm>
                    <a:custGeom>
                      <a:avLst/>
                      <a:gdLst>
                        <a:gd name="connsiteX0" fmla="*/ 0 w 2574758"/>
                        <a:gd name="connsiteY0" fmla="*/ 2033041 h 2033041"/>
                        <a:gd name="connsiteX1" fmla="*/ 733926 w 2574758"/>
                        <a:gd name="connsiteY1" fmla="*/ 264399 h 2033041"/>
                        <a:gd name="connsiteX2" fmla="*/ 2574758 w 2574758"/>
                        <a:gd name="connsiteY2" fmla="*/ 23768 h 2033041"/>
                      </a:gdLst>
                      <a:ahLst/>
                      <a:cxnLst>
                        <a:cxn ang="0">
                          <a:pos x="connsiteX0" y="connsiteY0"/>
                        </a:cxn>
                        <a:cxn ang="0">
                          <a:pos x="connsiteX1" y="connsiteY1"/>
                        </a:cxn>
                        <a:cxn ang="0">
                          <a:pos x="connsiteX2" y="connsiteY2"/>
                        </a:cxn>
                      </a:cxnLst>
                      <a:rect l="l" t="t" r="r" b="b"/>
                      <a:pathLst>
                        <a:path w="2574758" h="2033041">
                          <a:moveTo>
                            <a:pt x="0" y="2033041"/>
                          </a:moveTo>
                          <a:cubicBezTo>
                            <a:pt x="152400" y="1316159"/>
                            <a:pt x="304800" y="599278"/>
                            <a:pt x="733926" y="264399"/>
                          </a:cubicBezTo>
                          <a:cubicBezTo>
                            <a:pt x="1163052" y="-70480"/>
                            <a:pt x="2334126" y="-2301"/>
                            <a:pt x="2574758" y="2376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フリーフォーム 8">
                      <a:extLst>
                        <a:ext uri="{FF2B5EF4-FFF2-40B4-BE49-F238E27FC236}">
                          <a16:creationId xmlns:a16="http://schemas.microsoft.com/office/drawing/2014/main" id="{E06F70BE-B6DA-FC8A-F8B6-EFF0DFC782E6}"/>
                        </a:ext>
                      </a:extLst>
                    </p:cNvPr>
                    <p:cNvSpPr/>
                    <p:nvPr/>
                  </p:nvSpPr>
                  <p:spPr>
                    <a:xfrm>
                      <a:off x="6011780" y="1553342"/>
                      <a:ext cx="1159041" cy="1299412"/>
                    </a:xfrm>
                    <a:custGeom>
                      <a:avLst/>
                      <a:gdLst>
                        <a:gd name="connsiteX0" fmla="*/ 0 w 2574758"/>
                        <a:gd name="connsiteY0" fmla="*/ 2033041 h 2033041"/>
                        <a:gd name="connsiteX1" fmla="*/ 733926 w 2574758"/>
                        <a:gd name="connsiteY1" fmla="*/ 264399 h 2033041"/>
                        <a:gd name="connsiteX2" fmla="*/ 2574758 w 2574758"/>
                        <a:gd name="connsiteY2" fmla="*/ 23768 h 2033041"/>
                      </a:gdLst>
                      <a:ahLst/>
                      <a:cxnLst>
                        <a:cxn ang="0">
                          <a:pos x="connsiteX0" y="connsiteY0"/>
                        </a:cxn>
                        <a:cxn ang="0">
                          <a:pos x="connsiteX1" y="connsiteY1"/>
                        </a:cxn>
                        <a:cxn ang="0">
                          <a:pos x="connsiteX2" y="connsiteY2"/>
                        </a:cxn>
                      </a:cxnLst>
                      <a:rect l="l" t="t" r="r" b="b"/>
                      <a:pathLst>
                        <a:path w="2574758" h="2033041">
                          <a:moveTo>
                            <a:pt x="0" y="2033041"/>
                          </a:moveTo>
                          <a:cubicBezTo>
                            <a:pt x="152400" y="1316159"/>
                            <a:pt x="304800" y="599278"/>
                            <a:pt x="733926" y="264399"/>
                          </a:cubicBezTo>
                          <a:cubicBezTo>
                            <a:pt x="1163052" y="-70480"/>
                            <a:pt x="2334126" y="-2301"/>
                            <a:pt x="2574758" y="23768"/>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フリーフォーム 9">
                      <a:extLst>
                        <a:ext uri="{FF2B5EF4-FFF2-40B4-BE49-F238E27FC236}">
                          <a16:creationId xmlns:a16="http://schemas.microsoft.com/office/drawing/2014/main" id="{6FC255C8-302E-2800-D0D5-DC70FDA06D03}"/>
                        </a:ext>
                      </a:extLst>
                    </p:cNvPr>
                    <p:cNvSpPr/>
                    <p:nvPr/>
                  </p:nvSpPr>
                  <p:spPr>
                    <a:xfrm>
                      <a:off x="5474368" y="1431758"/>
                      <a:ext cx="890337" cy="1010653"/>
                    </a:xfrm>
                    <a:custGeom>
                      <a:avLst/>
                      <a:gdLst>
                        <a:gd name="connsiteX0" fmla="*/ 0 w 890337"/>
                        <a:gd name="connsiteY0" fmla="*/ 0 h 1010653"/>
                        <a:gd name="connsiteX1" fmla="*/ 300790 w 890337"/>
                        <a:gd name="connsiteY1" fmla="*/ 709863 h 1010653"/>
                        <a:gd name="connsiteX2" fmla="*/ 890337 w 890337"/>
                        <a:gd name="connsiteY2" fmla="*/ 1010653 h 1010653"/>
                      </a:gdLst>
                      <a:ahLst/>
                      <a:cxnLst>
                        <a:cxn ang="0">
                          <a:pos x="connsiteX0" y="connsiteY0"/>
                        </a:cxn>
                        <a:cxn ang="0">
                          <a:pos x="connsiteX1" y="connsiteY1"/>
                        </a:cxn>
                        <a:cxn ang="0">
                          <a:pos x="connsiteX2" y="connsiteY2"/>
                        </a:cxn>
                      </a:cxnLst>
                      <a:rect l="l" t="t" r="r" b="b"/>
                      <a:pathLst>
                        <a:path w="890337" h="1010653">
                          <a:moveTo>
                            <a:pt x="0" y="0"/>
                          </a:moveTo>
                          <a:cubicBezTo>
                            <a:pt x="76200" y="270710"/>
                            <a:pt x="152401" y="541421"/>
                            <a:pt x="300790" y="709863"/>
                          </a:cubicBezTo>
                          <a:cubicBezTo>
                            <a:pt x="449179" y="878305"/>
                            <a:pt x="669758" y="944479"/>
                            <a:pt x="890337" y="101065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a:extLst>
                        <a:ext uri="{FF2B5EF4-FFF2-40B4-BE49-F238E27FC236}">
                          <a16:creationId xmlns:a16="http://schemas.microsoft.com/office/drawing/2014/main" id="{151F2F7E-E31A-2912-C9EE-E50EE2B2D86C}"/>
                        </a:ext>
                      </a:extLst>
                    </p:cNvPr>
                    <p:cNvSpPr/>
                    <p:nvPr/>
                  </p:nvSpPr>
                  <p:spPr>
                    <a:xfrm>
                      <a:off x="6104522" y="793540"/>
                      <a:ext cx="890337" cy="1010653"/>
                    </a:xfrm>
                    <a:custGeom>
                      <a:avLst/>
                      <a:gdLst>
                        <a:gd name="connsiteX0" fmla="*/ 0 w 890337"/>
                        <a:gd name="connsiteY0" fmla="*/ 0 h 1010653"/>
                        <a:gd name="connsiteX1" fmla="*/ 300790 w 890337"/>
                        <a:gd name="connsiteY1" fmla="*/ 709863 h 1010653"/>
                        <a:gd name="connsiteX2" fmla="*/ 890337 w 890337"/>
                        <a:gd name="connsiteY2" fmla="*/ 1010653 h 1010653"/>
                      </a:gdLst>
                      <a:ahLst/>
                      <a:cxnLst>
                        <a:cxn ang="0">
                          <a:pos x="connsiteX0" y="connsiteY0"/>
                        </a:cxn>
                        <a:cxn ang="0">
                          <a:pos x="connsiteX1" y="connsiteY1"/>
                        </a:cxn>
                        <a:cxn ang="0">
                          <a:pos x="connsiteX2" y="connsiteY2"/>
                        </a:cxn>
                      </a:cxnLst>
                      <a:rect l="l" t="t" r="r" b="b"/>
                      <a:pathLst>
                        <a:path w="890337" h="1010653">
                          <a:moveTo>
                            <a:pt x="0" y="0"/>
                          </a:moveTo>
                          <a:cubicBezTo>
                            <a:pt x="76200" y="270710"/>
                            <a:pt x="152401" y="541421"/>
                            <a:pt x="300790" y="709863"/>
                          </a:cubicBezTo>
                          <a:cubicBezTo>
                            <a:pt x="449179" y="878305"/>
                            <a:pt x="669758" y="944479"/>
                            <a:pt x="890337" y="1010653"/>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5" name="直線矢印コネクタ 14">
                    <a:extLst>
                      <a:ext uri="{FF2B5EF4-FFF2-40B4-BE49-F238E27FC236}">
                        <a16:creationId xmlns:a16="http://schemas.microsoft.com/office/drawing/2014/main" id="{AE8E7DE7-0AB2-CF05-324E-9C668D3D30DD}"/>
                      </a:ext>
                    </a:extLst>
                  </p:cNvPr>
                  <p:cNvCxnSpPr>
                    <a:cxnSpLocks/>
                  </p:cNvCxnSpPr>
                  <p:nvPr/>
                </p:nvCxnSpPr>
                <p:spPr>
                  <a:xfrm flipV="1">
                    <a:off x="6485552" y="3836858"/>
                    <a:ext cx="82215" cy="71776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7" name="直線矢印コネクタ 16">
                    <a:extLst>
                      <a:ext uri="{FF2B5EF4-FFF2-40B4-BE49-F238E27FC236}">
                        <a16:creationId xmlns:a16="http://schemas.microsoft.com/office/drawing/2014/main" id="{C87421B4-3C40-AAAC-226F-30E8FEC0156A}"/>
                      </a:ext>
                    </a:extLst>
                  </p:cNvPr>
                  <p:cNvCxnSpPr>
                    <a:cxnSpLocks/>
                  </p:cNvCxnSpPr>
                  <p:nvPr/>
                </p:nvCxnSpPr>
                <p:spPr>
                  <a:xfrm flipV="1">
                    <a:off x="6627696" y="2225879"/>
                    <a:ext cx="263694" cy="72338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8" name="直線矢印コネクタ 17">
                    <a:extLst>
                      <a:ext uri="{FF2B5EF4-FFF2-40B4-BE49-F238E27FC236}">
                        <a16:creationId xmlns:a16="http://schemas.microsoft.com/office/drawing/2014/main" id="{DAC1793D-A282-0BBF-9DB0-98ED25437B15}"/>
                      </a:ext>
                    </a:extLst>
                  </p:cNvPr>
                  <p:cNvCxnSpPr>
                    <a:cxnSpLocks/>
                  </p:cNvCxnSpPr>
                  <p:nvPr/>
                </p:nvCxnSpPr>
                <p:spPr>
                  <a:xfrm flipH="1" flipV="1">
                    <a:off x="5532905" y="2917085"/>
                    <a:ext cx="123347" cy="704302"/>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3" name="直線矢印コネクタ 22">
                    <a:extLst>
                      <a:ext uri="{FF2B5EF4-FFF2-40B4-BE49-F238E27FC236}">
                        <a16:creationId xmlns:a16="http://schemas.microsoft.com/office/drawing/2014/main" id="{C3C47350-71DC-F42B-8B40-DB5CA5A24829}"/>
                      </a:ext>
                    </a:extLst>
                  </p:cNvPr>
                  <p:cNvCxnSpPr>
                    <a:cxnSpLocks/>
                  </p:cNvCxnSpPr>
                  <p:nvPr/>
                </p:nvCxnSpPr>
                <p:spPr>
                  <a:xfrm flipH="1" flipV="1">
                    <a:off x="6475395" y="2225879"/>
                    <a:ext cx="142578" cy="695854"/>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5" name="直線矢印コネクタ 24">
                    <a:extLst>
                      <a:ext uri="{FF2B5EF4-FFF2-40B4-BE49-F238E27FC236}">
                        <a16:creationId xmlns:a16="http://schemas.microsoft.com/office/drawing/2014/main" id="{DD9C1F07-DD28-50CA-4CB9-E6003306752E}"/>
                      </a:ext>
                    </a:extLst>
                  </p:cNvPr>
                  <p:cNvCxnSpPr>
                    <a:cxnSpLocks/>
                  </p:cNvCxnSpPr>
                  <p:nvPr/>
                </p:nvCxnSpPr>
                <p:spPr>
                  <a:xfrm flipV="1">
                    <a:off x="7123323" y="2949268"/>
                    <a:ext cx="199622" cy="67211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grpSp>
            <p:pic>
              <p:nvPicPr>
                <p:cNvPr id="44" name="図 43">
                  <a:extLst>
                    <a:ext uri="{FF2B5EF4-FFF2-40B4-BE49-F238E27FC236}">
                      <a16:creationId xmlns:a16="http://schemas.microsoft.com/office/drawing/2014/main" id="{5196ECCA-75DD-F0B9-DF8C-CFB0EFE6A00C}"/>
                    </a:ext>
                  </a:extLst>
                </p:cNvPr>
                <p:cNvPicPr>
                  <a:picLocks noChangeAspect="1"/>
                </p:cNvPicPr>
                <p:nvPr/>
              </p:nvPicPr>
              <p:blipFill>
                <a:blip r:embed="rId4"/>
                <a:stretch>
                  <a:fillRect/>
                </a:stretch>
              </p:blipFill>
              <p:spPr>
                <a:xfrm>
                  <a:off x="1704066" y="5018467"/>
                  <a:ext cx="165100" cy="152400"/>
                </a:xfrm>
                <a:prstGeom prst="rect">
                  <a:avLst/>
                </a:prstGeom>
              </p:spPr>
            </p:pic>
            <p:pic>
              <p:nvPicPr>
                <p:cNvPr id="45" name="図 44">
                  <a:extLst>
                    <a:ext uri="{FF2B5EF4-FFF2-40B4-BE49-F238E27FC236}">
                      <a16:creationId xmlns:a16="http://schemas.microsoft.com/office/drawing/2014/main" id="{00E752C0-2601-AF92-4CC0-E6C6A286192C}"/>
                    </a:ext>
                  </a:extLst>
                </p:cNvPr>
                <p:cNvPicPr>
                  <a:picLocks noChangeAspect="1"/>
                </p:cNvPicPr>
                <p:nvPr/>
              </p:nvPicPr>
              <p:blipFill>
                <a:blip r:embed="rId5"/>
                <a:stretch>
                  <a:fillRect/>
                </a:stretch>
              </p:blipFill>
              <p:spPr>
                <a:xfrm>
                  <a:off x="2264014" y="4054347"/>
                  <a:ext cx="241300" cy="203200"/>
                </a:xfrm>
                <a:prstGeom prst="rect">
                  <a:avLst/>
                </a:prstGeom>
              </p:spPr>
            </p:pic>
            <p:pic>
              <p:nvPicPr>
                <p:cNvPr id="46" name="図 45">
                  <a:extLst>
                    <a:ext uri="{FF2B5EF4-FFF2-40B4-BE49-F238E27FC236}">
                      <a16:creationId xmlns:a16="http://schemas.microsoft.com/office/drawing/2014/main" id="{0265C4AA-7B4F-3A81-F6F2-A30403B8D5EF}"/>
                    </a:ext>
                  </a:extLst>
                </p:cNvPr>
                <p:cNvPicPr>
                  <a:picLocks noChangeAspect="1"/>
                </p:cNvPicPr>
                <p:nvPr/>
              </p:nvPicPr>
              <p:blipFill>
                <a:blip r:embed="rId7"/>
                <a:stretch>
                  <a:fillRect/>
                </a:stretch>
              </p:blipFill>
              <p:spPr>
                <a:xfrm>
                  <a:off x="882772" y="3870911"/>
                  <a:ext cx="254000" cy="203200"/>
                </a:xfrm>
                <a:prstGeom prst="rect">
                  <a:avLst/>
                </a:prstGeom>
              </p:spPr>
            </p:pic>
            <p:pic>
              <p:nvPicPr>
                <p:cNvPr id="48" name="図 47">
                  <a:extLst>
                    <a:ext uri="{FF2B5EF4-FFF2-40B4-BE49-F238E27FC236}">
                      <a16:creationId xmlns:a16="http://schemas.microsoft.com/office/drawing/2014/main" id="{8F5EFBB7-E896-453A-8979-9E4CEE1C584A}"/>
                    </a:ext>
                  </a:extLst>
                </p:cNvPr>
                <p:cNvPicPr>
                  <a:picLocks noChangeAspect="1"/>
                </p:cNvPicPr>
                <p:nvPr/>
              </p:nvPicPr>
              <p:blipFill>
                <a:blip r:embed="rId3"/>
                <a:stretch>
                  <a:fillRect/>
                </a:stretch>
              </p:blipFill>
              <p:spPr>
                <a:xfrm>
                  <a:off x="1635943" y="3346450"/>
                  <a:ext cx="165100" cy="165100"/>
                </a:xfrm>
                <a:prstGeom prst="rect">
                  <a:avLst/>
                </a:prstGeom>
              </p:spPr>
            </p:pic>
          </p:grpSp>
          <p:cxnSp>
            <p:nvCxnSpPr>
              <p:cNvPr id="5" name="直線矢印コネクタ 4">
                <a:extLst>
                  <a:ext uri="{FF2B5EF4-FFF2-40B4-BE49-F238E27FC236}">
                    <a16:creationId xmlns:a16="http://schemas.microsoft.com/office/drawing/2014/main" id="{211B8172-925F-A4A6-D95A-BB8DC1A85FFC}"/>
                  </a:ext>
                </a:extLst>
              </p:cNvPr>
              <p:cNvCxnSpPr>
                <a:cxnSpLocks/>
              </p:cNvCxnSpPr>
              <p:nvPr/>
            </p:nvCxnSpPr>
            <p:spPr>
              <a:xfrm flipV="1">
                <a:off x="2024801" y="4612622"/>
                <a:ext cx="83122" cy="6498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6" name="図 5">
                <a:extLst>
                  <a:ext uri="{FF2B5EF4-FFF2-40B4-BE49-F238E27FC236}">
                    <a16:creationId xmlns:a16="http://schemas.microsoft.com/office/drawing/2014/main" id="{21FE9506-6AD4-81E2-0F40-E09356303E6A}"/>
                  </a:ext>
                </a:extLst>
              </p:cNvPr>
              <p:cNvPicPr>
                <a:picLocks noChangeAspect="1"/>
              </p:cNvPicPr>
              <p:nvPr/>
            </p:nvPicPr>
            <p:blipFill>
              <a:blip r:embed="rId8"/>
              <a:stretch>
                <a:fillRect/>
              </a:stretch>
            </p:blipFill>
            <p:spPr>
              <a:xfrm>
                <a:off x="2135970" y="4954085"/>
                <a:ext cx="571500" cy="254000"/>
              </a:xfrm>
              <a:prstGeom prst="rect">
                <a:avLst/>
              </a:prstGeom>
            </p:spPr>
          </p:pic>
          <p:pic>
            <p:nvPicPr>
              <p:cNvPr id="13" name="図 12">
                <a:extLst>
                  <a:ext uri="{FF2B5EF4-FFF2-40B4-BE49-F238E27FC236}">
                    <a16:creationId xmlns:a16="http://schemas.microsoft.com/office/drawing/2014/main" id="{514E4F05-CE45-B9B9-3F0A-4A40C6B6DC6D}"/>
                  </a:ext>
                </a:extLst>
              </p:cNvPr>
              <p:cNvPicPr>
                <a:picLocks noChangeAspect="1"/>
              </p:cNvPicPr>
              <p:nvPr/>
            </p:nvPicPr>
            <p:blipFill>
              <a:blip r:embed="rId9"/>
              <a:stretch>
                <a:fillRect/>
              </a:stretch>
            </p:blipFill>
            <p:spPr>
              <a:xfrm>
                <a:off x="2851916" y="3971056"/>
                <a:ext cx="774700" cy="304800"/>
              </a:xfrm>
              <a:prstGeom prst="rect">
                <a:avLst/>
              </a:prstGeom>
            </p:spPr>
          </p:pic>
          <p:pic>
            <p:nvPicPr>
              <p:cNvPr id="14" name="図 13">
                <a:extLst>
                  <a:ext uri="{FF2B5EF4-FFF2-40B4-BE49-F238E27FC236}">
                    <a16:creationId xmlns:a16="http://schemas.microsoft.com/office/drawing/2014/main" id="{CB81E264-DDE4-0D73-6934-4191422C80A9}"/>
                  </a:ext>
                </a:extLst>
              </p:cNvPr>
              <p:cNvPicPr>
                <a:picLocks noChangeAspect="1"/>
              </p:cNvPicPr>
              <p:nvPr/>
            </p:nvPicPr>
            <p:blipFill>
              <a:blip r:embed="rId10"/>
              <a:stretch>
                <a:fillRect/>
              </a:stretch>
            </p:blipFill>
            <p:spPr>
              <a:xfrm>
                <a:off x="229580" y="3920565"/>
                <a:ext cx="774700" cy="304800"/>
              </a:xfrm>
              <a:prstGeom prst="rect">
                <a:avLst/>
              </a:prstGeom>
            </p:spPr>
          </p:pic>
          <p:pic>
            <p:nvPicPr>
              <p:cNvPr id="16" name="図 15">
                <a:extLst>
                  <a:ext uri="{FF2B5EF4-FFF2-40B4-BE49-F238E27FC236}">
                    <a16:creationId xmlns:a16="http://schemas.microsoft.com/office/drawing/2014/main" id="{41A22F91-800D-351C-1790-9766DA59AFF5}"/>
                  </a:ext>
                </a:extLst>
              </p:cNvPr>
              <p:cNvPicPr>
                <a:picLocks noChangeAspect="1"/>
              </p:cNvPicPr>
              <p:nvPr/>
            </p:nvPicPr>
            <p:blipFill>
              <a:blip r:embed="rId11"/>
              <a:stretch>
                <a:fillRect/>
              </a:stretch>
            </p:blipFill>
            <p:spPr>
              <a:xfrm>
                <a:off x="1242268" y="3324304"/>
                <a:ext cx="660400" cy="304800"/>
              </a:xfrm>
              <a:prstGeom prst="rect">
                <a:avLst/>
              </a:prstGeom>
            </p:spPr>
          </p:pic>
          <p:pic>
            <p:nvPicPr>
              <p:cNvPr id="19" name="図 18">
                <a:extLst>
                  <a:ext uri="{FF2B5EF4-FFF2-40B4-BE49-F238E27FC236}">
                    <a16:creationId xmlns:a16="http://schemas.microsoft.com/office/drawing/2014/main" id="{6A34C098-6064-56B9-4E37-DB1F4CE99ED5}"/>
                  </a:ext>
                </a:extLst>
              </p:cNvPr>
              <p:cNvPicPr>
                <a:picLocks noChangeAspect="1"/>
              </p:cNvPicPr>
              <p:nvPr/>
            </p:nvPicPr>
            <p:blipFill>
              <a:blip r:embed="rId12"/>
              <a:stretch>
                <a:fillRect/>
              </a:stretch>
            </p:blipFill>
            <p:spPr>
              <a:xfrm>
                <a:off x="2374955" y="3318854"/>
                <a:ext cx="660400" cy="304800"/>
              </a:xfrm>
              <a:prstGeom prst="rect">
                <a:avLst/>
              </a:prstGeom>
            </p:spPr>
          </p:pic>
        </p:grpSp>
        <p:pic>
          <p:nvPicPr>
            <p:cNvPr id="26" name="図 25">
              <a:extLst>
                <a:ext uri="{FF2B5EF4-FFF2-40B4-BE49-F238E27FC236}">
                  <a16:creationId xmlns:a16="http://schemas.microsoft.com/office/drawing/2014/main" id="{E1F309CA-DCF9-B797-C23C-5C70702AFDB0}"/>
                </a:ext>
              </a:extLst>
            </p:cNvPr>
            <p:cNvPicPr>
              <a:picLocks noChangeAspect="1"/>
            </p:cNvPicPr>
            <p:nvPr/>
          </p:nvPicPr>
          <p:blipFill>
            <a:blip r:embed="rId13"/>
            <a:stretch>
              <a:fillRect/>
            </a:stretch>
          </p:blipFill>
          <p:spPr>
            <a:xfrm>
              <a:off x="7285280" y="5356249"/>
              <a:ext cx="381000" cy="241300"/>
            </a:xfrm>
            <a:prstGeom prst="rect">
              <a:avLst/>
            </a:prstGeom>
          </p:spPr>
        </p:pic>
        <p:pic>
          <p:nvPicPr>
            <p:cNvPr id="27" name="図 26">
              <a:extLst>
                <a:ext uri="{FF2B5EF4-FFF2-40B4-BE49-F238E27FC236}">
                  <a16:creationId xmlns:a16="http://schemas.microsoft.com/office/drawing/2014/main" id="{BAD45FC8-D24B-BC0B-DAFD-2ABFFEC4A93C}"/>
                </a:ext>
              </a:extLst>
            </p:cNvPr>
            <p:cNvPicPr>
              <a:picLocks noChangeAspect="1"/>
            </p:cNvPicPr>
            <p:nvPr/>
          </p:nvPicPr>
          <p:blipFill>
            <a:blip r:embed="rId14"/>
            <a:stretch>
              <a:fillRect/>
            </a:stretch>
          </p:blipFill>
          <p:spPr>
            <a:xfrm>
              <a:off x="5501974" y="5493393"/>
              <a:ext cx="381000" cy="241300"/>
            </a:xfrm>
            <a:prstGeom prst="rect">
              <a:avLst/>
            </a:prstGeom>
          </p:spPr>
        </p:pic>
      </p:grpSp>
      <p:pic>
        <p:nvPicPr>
          <p:cNvPr id="4" name="図 3">
            <a:extLst>
              <a:ext uri="{FF2B5EF4-FFF2-40B4-BE49-F238E27FC236}">
                <a16:creationId xmlns:a16="http://schemas.microsoft.com/office/drawing/2014/main" id="{613673FF-FA5F-EE57-B8E7-FC89012A0B9E}"/>
              </a:ext>
            </a:extLst>
          </p:cNvPr>
          <p:cNvPicPr>
            <a:picLocks noChangeAspect="1"/>
          </p:cNvPicPr>
          <p:nvPr/>
        </p:nvPicPr>
        <p:blipFill>
          <a:blip r:embed="rId12"/>
          <a:stretch>
            <a:fillRect/>
          </a:stretch>
        </p:blipFill>
        <p:spPr>
          <a:xfrm>
            <a:off x="5379323" y="1444360"/>
            <a:ext cx="660400" cy="304800"/>
          </a:xfrm>
          <a:prstGeom prst="rect">
            <a:avLst/>
          </a:prstGeom>
        </p:spPr>
      </p:pic>
      <p:pic>
        <p:nvPicPr>
          <p:cNvPr id="20" name="図 19">
            <a:extLst>
              <a:ext uri="{FF2B5EF4-FFF2-40B4-BE49-F238E27FC236}">
                <a16:creationId xmlns:a16="http://schemas.microsoft.com/office/drawing/2014/main" id="{6D854DD6-6A5E-D052-5BBD-F0D50571F034}"/>
              </a:ext>
            </a:extLst>
          </p:cNvPr>
          <p:cNvPicPr>
            <a:picLocks noChangeAspect="1"/>
          </p:cNvPicPr>
          <p:nvPr/>
        </p:nvPicPr>
        <p:blipFill>
          <a:blip r:embed="rId11"/>
          <a:stretch>
            <a:fillRect/>
          </a:stretch>
        </p:blipFill>
        <p:spPr>
          <a:xfrm>
            <a:off x="5352606" y="1859712"/>
            <a:ext cx="660400" cy="304800"/>
          </a:xfrm>
          <a:prstGeom prst="rect">
            <a:avLst/>
          </a:prstGeom>
        </p:spPr>
      </p:pic>
      <p:grpSp>
        <p:nvGrpSpPr>
          <p:cNvPr id="22" name="グループ化 21">
            <a:extLst>
              <a:ext uri="{FF2B5EF4-FFF2-40B4-BE49-F238E27FC236}">
                <a16:creationId xmlns:a16="http://schemas.microsoft.com/office/drawing/2014/main" id="{295A95BE-448D-3A12-BCB1-0626854B3050}"/>
              </a:ext>
            </a:extLst>
          </p:cNvPr>
          <p:cNvGrpSpPr/>
          <p:nvPr/>
        </p:nvGrpSpPr>
        <p:grpSpPr>
          <a:xfrm>
            <a:off x="1365076" y="4716241"/>
            <a:ext cx="862157" cy="162416"/>
            <a:chOff x="1806731" y="2343121"/>
            <a:chExt cx="1179768" cy="203200"/>
          </a:xfrm>
        </p:grpSpPr>
        <p:pic>
          <p:nvPicPr>
            <p:cNvPr id="30" name="図 29">
              <a:extLst>
                <a:ext uri="{FF2B5EF4-FFF2-40B4-BE49-F238E27FC236}">
                  <a16:creationId xmlns:a16="http://schemas.microsoft.com/office/drawing/2014/main" id="{76F08BCD-29B6-19FA-C23F-40AFA8F8F106}"/>
                </a:ext>
              </a:extLst>
            </p:cNvPr>
            <p:cNvPicPr>
              <a:picLocks noChangeAspect="1"/>
            </p:cNvPicPr>
            <p:nvPr/>
          </p:nvPicPr>
          <p:blipFill>
            <a:blip r:embed="rId3"/>
            <a:stretch>
              <a:fillRect/>
            </a:stretch>
          </p:blipFill>
          <p:spPr>
            <a:xfrm>
              <a:off x="2821399" y="2359632"/>
              <a:ext cx="165100" cy="165100"/>
            </a:xfrm>
            <a:prstGeom prst="rect">
              <a:avLst/>
            </a:prstGeom>
          </p:spPr>
        </p:pic>
        <p:pic>
          <p:nvPicPr>
            <p:cNvPr id="31" name="図 30">
              <a:extLst>
                <a:ext uri="{FF2B5EF4-FFF2-40B4-BE49-F238E27FC236}">
                  <a16:creationId xmlns:a16="http://schemas.microsoft.com/office/drawing/2014/main" id="{98F361E5-08FA-76A8-78B4-2A23A75324EF}"/>
                </a:ext>
              </a:extLst>
            </p:cNvPr>
            <p:cNvPicPr>
              <a:picLocks noChangeAspect="1"/>
            </p:cNvPicPr>
            <p:nvPr/>
          </p:nvPicPr>
          <p:blipFill>
            <a:blip r:embed="rId4"/>
            <a:stretch>
              <a:fillRect/>
            </a:stretch>
          </p:blipFill>
          <p:spPr>
            <a:xfrm>
              <a:off x="1806731" y="2356621"/>
              <a:ext cx="165100" cy="152400"/>
            </a:xfrm>
            <a:prstGeom prst="rect">
              <a:avLst/>
            </a:prstGeom>
          </p:spPr>
        </p:pic>
        <p:pic>
          <p:nvPicPr>
            <p:cNvPr id="32" name="図 31">
              <a:extLst>
                <a:ext uri="{FF2B5EF4-FFF2-40B4-BE49-F238E27FC236}">
                  <a16:creationId xmlns:a16="http://schemas.microsoft.com/office/drawing/2014/main" id="{E7B8DBF5-BB40-D6CC-4162-C1606116DF80}"/>
                </a:ext>
              </a:extLst>
            </p:cNvPr>
            <p:cNvPicPr>
              <a:picLocks noChangeAspect="1"/>
            </p:cNvPicPr>
            <p:nvPr/>
          </p:nvPicPr>
          <p:blipFill>
            <a:blip r:embed="rId6"/>
            <a:stretch>
              <a:fillRect/>
            </a:stretch>
          </p:blipFill>
          <p:spPr>
            <a:xfrm>
              <a:off x="2020748" y="2378682"/>
              <a:ext cx="203200" cy="127000"/>
            </a:xfrm>
            <a:prstGeom prst="rect">
              <a:avLst/>
            </a:prstGeom>
          </p:spPr>
        </p:pic>
        <p:pic>
          <p:nvPicPr>
            <p:cNvPr id="33" name="図 32">
              <a:extLst>
                <a:ext uri="{FF2B5EF4-FFF2-40B4-BE49-F238E27FC236}">
                  <a16:creationId xmlns:a16="http://schemas.microsoft.com/office/drawing/2014/main" id="{EB7767D0-134C-0DA6-DD66-62489ECD57BF}"/>
                </a:ext>
              </a:extLst>
            </p:cNvPr>
            <p:cNvPicPr>
              <a:picLocks noChangeAspect="1"/>
            </p:cNvPicPr>
            <p:nvPr/>
          </p:nvPicPr>
          <p:blipFill>
            <a:blip r:embed="rId6"/>
            <a:stretch>
              <a:fillRect/>
            </a:stretch>
          </p:blipFill>
          <p:spPr>
            <a:xfrm>
              <a:off x="2582366" y="2378682"/>
              <a:ext cx="203200" cy="127000"/>
            </a:xfrm>
            <a:prstGeom prst="rect">
              <a:avLst/>
            </a:prstGeom>
          </p:spPr>
        </p:pic>
        <p:pic>
          <p:nvPicPr>
            <p:cNvPr id="34" name="図 33">
              <a:extLst>
                <a:ext uri="{FF2B5EF4-FFF2-40B4-BE49-F238E27FC236}">
                  <a16:creationId xmlns:a16="http://schemas.microsoft.com/office/drawing/2014/main" id="{87B0711C-A2A5-6E22-2A0D-271DAD8AF4B8}"/>
                </a:ext>
              </a:extLst>
            </p:cNvPr>
            <p:cNvPicPr>
              <a:picLocks noChangeAspect="1"/>
            </p:cNvPicPr>
            <p:nvPr/>
          </p:nvPicPr>
          <p:blipFill>
            <a:blip r:embed="rId7"/>
            <a:stretch>
              <a:fillRect/>
            </a:stretch>
          </p:blipFill>
          <p:spPr>
            <a:xfrm>
              <a:off x="2289358" y="2343121"/>
              <a:ext cx="254000" cy="203200"/>
            </a:xfrm>
            <a:prstGeom prst="rect">
              <a:avLst/>
            </a:prstGeom>
          </p:spPr>
        </p:pic>
      </p:grpSp>
      <p:grpSp>
        <p:nvGrpSpPr>
          <p:cNvPr id="35" name="グループ化 34">
            <a:extLst>
              <a:ext uri="{FF2B5EF4-FFF2-40B4-BE49-F238E27FC236}">
                <a16:creationId xmlns:a16="http://schemas.microsoft.com/office/drawing/2014/main" id="{5ABB8B32-7E60-D494-E1DE-E8A1A81FB513}"/>
              </a:ext>
            </a:extLst>
          </p:cNvPr>
          <p:cNvGrpSpPr/>
          <p:nvPr/>
        </p:nvGrpSpPr>
        <p:grpSpPr>
          <a:xfrm>
            <a:off x="1364687" y="2941570"/>
            <a:ext cx="862157" cy="162416"/>
            <a:chOff x="1806731" y="2025502"/>
            <a:chExt cx="1179768" cy="203200"/>
          </a:xfrm>
        </p:grpSpPr>
        <p:pic>
          <p:nvPicPr>
            <p:cNvPr id="36" name="図 35">
              <a:extLst>
                <a:ext uri="{FF2B5EF4-FFF2-40B4-BE49-F238E27FC236}">
                  <a16:creationId xmlns:a16="http://schemas.microsoft.com/office/drawing/2014/main" id="{D60CCBBF-6228-A51D-0E49-CC1817631817}"/>
                </a:ext>
              </a:extLst>
            </p:cNvPr>
            <p:cNvPicPr>
              <a:picLocks noChangeAspect="1"/>
            </p:cNvPicPr>
            <p:nvPr/>
          </p:nvPicPr>
          <p:blipFill>
            <a:blip r:embed="rId3"/>
            <a:stretch>
              <a:fillRect/>
            </a:stretch>
          </p:blipFill>
          <p:spPr>
            <a:xfrm>
              <a:off x="2821399" y="2044552"/>
              <a:ext cx="165100" cy="165100"/>
            </a:xfrm>
            <a:prstGeom prst="rect">
              <a:avLst/>
            </a:prstGeom>
          </p:spPr>
        </p:pic>
        <p:pic>
          <p:nvPicPr>
            <p:cNvPr id="37" name="図 36">
              <a:extLst>
                <a:ext uri="{FF2B5EF4-FFF2-40B4-BE49-F238E27FC236}">
                  <a16:creationId xmlns:a16="http://schemas.microsoft.com/office/drawing/2014/main" id="{62470326-08D7-E65A-8FB5-4B1A98B4D711}"/>
                </a:ext>
              </a:extLst>
            </p:cNvPr>
            <p:cNvPicPr>
              <a:picLocks noChangeAspect="1"/>
            </p:cNvPicPr>
            <p:nvPr/>
          </p:nvPicPr>
          <p:blipFill>
            <a:blip r:embed="rId4"/>
            <a:stretch>
              <a:fillRect/>
            </a:stretch>
          </p:blipFill>
          <p:spPr>
            <a:xfrm>
              <a:off x="1806731" y="2041541"/>
              <a:ext cx="165100" cy="152400"/>
            </a:xfrm>
            <a:prstGeom prst="rect">
              <a:avLst/>
            </a:prstGeom>
          </p:spPr>
        </p:pic>
        <p:pic>
          <p:nvPicPr>
            <p:cNvPr id="38" name="図 37">
              <a:extLst>
                <a:ext uri="{FF2B5EF4-FFF2-40B4-BE49-F238E27FC236}">
                  <a16:creationId xmlns:a16="http://schemas.microsoft.com/office/drawing/2014/main" id="{C859CD89-AE25-FE9F-D6DE-549044F0C92B}"/>
                </a:ext>
              </a:extLst>
            </p:cNvPr>
            <p:cNvPicPr>
              <a:picLocks noChangeAspect="1"/>
            </p:cNvPicPr>
            <p:nvPr/>
          </p:nvPicPr>
          <p:blipFill>
            <a:blip r:embed="rId5"/>
            <a:stretch>
              <a:fillRect/>
            </a:stretch>
          </p:blipFill>
          <p:spPr>
            <a:xfrm>
              <a:off x="2305233" y="2025502"/>
              <a:ext cx="241300" cy="203200"/>
            </a:xfrm>
            <a:prstGeom prst="rect">
              <a:avLst/>
            </a:prstGeom>
          </p:spPr>
        </p:pic>
        <p:pic>
          <p:nvPicPr>
            <p:cNvPr id="39" name="図 38">
              <a:extLst>
                <a:ext uri="{FF2B5EF4-FFF2-40B4-BE49-F238E27FC236}">
                  <a16:creationId xmlns:a16="http://schemas.microsoft.com/office/drawing/2014/main" id="{60FC87DB-6BCB-D320-48B2-75A6EADE6AF1}"/>
                </a:ext>
              </a:extLst>
            </p:cNvPr>
            <p:cNvPicPr>
              <a:picLocks noChangeAspect="1"/>
            </p:cNvPicPr>
            <p:nvPr/>
          </p:nvPicPr>
          <p:blipFill>
            <a:blip r:embed="rId6"/>
            <a:stretch>
              <a:fillRect/>
            </a:stretch>
          </p:blipFill>
          <p:spPr>
            <a:xfrm>
              <a:off x="2020748" y="2063602"/>
              <a:ext cx="203200" cy="127000"/>
            </a:xfrm>
            <a:prstGeom prst="rect">
              <a:avLst/>
            </a:prstGeom>
          </p:spPr>
        </p:pic>
        <p:pic>
          <p:nvPicPr>
            <p:cNvPr id="40" name="図 39">
              <a:extLst>
                <a:ext uri="{FF2B5EF4-FFF2-40B4-BE49-F238E27FC236}">
                  <a16:creationId xmlns:a16="http://schemas.microsoft.com/office/drawing/2014/main" id="{54E591A6-B48B-7EBB-9734-42ABD7B12CB0}"/>
                </a:ext>
              </a:extLst>
            </p:cNvPr>
            <p:cNvPicPr>
              <a:picLocks noChangeAspect="1"/>
            </p:cNvPicPr>
            <p:nvPr/>
          </p:nvPicPr>
          <p:blipFill>
            <a:blip r:embed="rId6"/>
            <a:stretch>
              <a:fillRect/>
            </a:stretch>
          </p:blipFill>
          <p:spPr>
            <a:xfrm>
              <a:off x="2582366" y="2063602"/>
              <a:ext cx="203200" cy="127000"/>
            </a:xfrm>
            <a:prstGeom prst="rect">
              <a:avLst/>
            </a:prstGeom>
          </p:spPr>
        </p:pic>
      </p:grpSp>
      <p:pic>
        <p:nvPicPr>
          <p:cNvPr id="41" name="図 40">
            <a:extLst>
              <a:ext uri="{FF2B5EF4-FFF2-40B4-BE49-F238E27FC236}">
                <a16:creationId xmlns:a16="http://schemas.microsoft.com/office/drawing/2014/main" id="{F6E531D6-33C8-0651-BB8C-7FCF6103DA12}"/>
              </a:ext>
            </a:extLst>
          </p:cNvPr>
          <p:cNvPicPr>
            <a:picLocks noChangeAspect="1"/>
          </p:cNvPicPr>
          <p:nvPr/>
        </p:nvPicPr>
        <p:blipFill>
          <a:blip r:embed="rId15"/>
          <a:stretch>
            <a:fillRect/>
          </a:stretch>
        </p:blipFill>
        <p:spPr>
          <a:xfrm>
            <a:off x="1351494" y="3258642"/>
            <a:ext cx="3953900" cy="1283090"/>
          </a:xfrm>
          <a:prstGeom prst="rect">
            <a:avLst/>
          </a:prstGeom>
        </p:spPr>
      </p:pic>
      <p:pic>
        <p:nvPicPr>
          <p:cNvPr id="42" name="図 41">
            <a:extLst>
              <a:ext uri="{FF2B5EF4-FFF2-40B4-BE49-F238E27FC236}">
                <a16:creationId xmlns:a16="http://schemas.microsoft.com/office/drawing/2014/main" id="{BDBF6611-D0DA-E925-7C10-DFC3C5ECB7AB}"/>
              </a:ext>
            </a:extLst>
          </p:cNvPr>
          <p:cNvPicPr>
            <a:picLocks noChangeAspect="1"/>
          </p:cNvPicPr>
          <p:nvPr/>
        </p:nvPicPr>
        <p:blipFill>
          <a:blip r:embed="rId16"/>
          <a:stretch>
            <a:fillRect/>
          </a:stretch>
        </p:blipFill>
        <p:spPr>
          <a:xfrm>
            <a:off x="1392821" y="5026051"/>
            <a:ext cx="3953900" cy="1283090"/>
          </a:xfrm>
          <a:prstGeom prst="rect">
            <a:avLst/>
          </a:prstGeom>
        </p:spPr>
      </p:pic>
      <p:sp>
        <p:nvSpPr>
          <p:cNvPr id="43" name="スライド番号プレースホルダー 42">
            <a:extLst>
              <a:ext uri="{FF2B5EF4-FFF2-40B4-BE49-F238E27FC236}">
                <a16:creationId xmlns:a16="http://schemas.microsoft.com/office/drawing/2014/main" id="{0D8CBF58-4D12-11DD-1E6C-8418E2466995}"/>
              </a:ext>
            </a:extLst>
          </p:cNvPr>
          <p:cNvSpPr>
            <a:spLocks noGrp="1"/>
          </p:cNvSpPr>
          <p:nvPr>
            <p:ph type="sldNum" sz="quarter" idx="12"/>
          </p:nvPr>
        </p:nvSpPr>
        <p:spPr/>
        <p:txBody>
          <a:bodyPr/>
          <a:lstStyle/>
          <a:p>
            <a:fld id="{48F63A3B-78C7-47BE-AE5E-E10140E04643}" type="slidenum">
              <a:rPr lang="en-US" smtClean="0"/>
              <a:pPr/>
              <a:t>23</a:t>
            </a:fld>
            <a:r>
              <a:rPr lang="en-US"/>
              <a:t>/47</a:t>
            </a:r>
            <a:endParaRPr lang="en-US" dirty="0"/>
          </a:p>
        </p:txBody>
      </p:sp>
    </p:spTree>
    <p:extLst>
      <p:ext uri="{BB962C8B-B14F-4D97-AF65-F5344CB8AC3E}">
        <p14:creationId xmlns:p14="http://schemas.microsoft.com/office/powerpoint/2010/main" val="2589791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リーマン曲率テンソル</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時空の曲率を知るために、求めた</a:t>
            </a:r>
            <a:r>
              <a:rPr lang="en-US" altLang="ja-JP" sz="1800" dirty="0"/>
              <a:t>2</a:t>
            </a:r>
            <a:r>
              <a:rPr lang="ja-JP" altLang="en-US" sz="1800"/>
              <a:t>つのベクトルの差をとると</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r>
              <a:rPr lang="ja-JP" altLang="en-US" sz="1800"/>
              <a:t>この係数　　　を</a:t>
            </a:r>
            <a:r>
              <a:rPr lang="ja-JP" altLang="en-US" sz="1800">
                <a:solidFill>
                  <a:srgbClr val="FF0000"/>
                </a:solidFill>
              </a:rPr>
              <a:t>リーマン曲率</a:t>
            </a:r>
            <a:r>
              <a:rPr lang="ja-JP" altLang="en-US" sz="1800"/>
              <a:t>と呼び、クリストッフェル記号を用いて</a:t>
            </a: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と表すことができる。ミンコフスキー時空では</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8B8FDB74-00F3-7F96-2363-5882687D69EA}"/>
              </a:ext>
            </a:extLst>
          </p:cNvPr>
          <p:cNvPicPr>
            <a:picLocks noChangeAspect="1"/>
          </p:cNvPicPr>
          <p:nvPr/>
        </p:nvPicPr>
        <p:blipFill>
          <a:blip r:embed="rId3"/>
          <a:stretch>
            <a:fillRect/>
          </a:stretch>
        </p:blipFill>
        <p:spPr>
          <a:xfrm>
            <a:off x="2260600" y="4149107"/>
            <a:ext cx="4241800" cy="533400"/>
          </a:xfrm>
          <a:prstGeom prst="rect">
            <a:avLst/>
          </a:prstGeom>
        </p:spPr>
      </p:pic>
      <p:pic>
        <p:nvPicPr>
          <p:cNvPr id="4" name="図 3">
            <a:extLst>
              <a:ext uri="{FF2B5EF4-FFF2-40B4-BE49-F238E27FC236}">
                <a16:creationId xmlns:a16="http://schemas.microsoft.com/office/drawing/2014/main" id="{67E3317E-24A7-1576-95E7-51CCE0AD768B}"/>
              </a:ext>
            </a:extLst>
          </p:cNvPr>
          <p:cNvPicPr>
            <a:picLocks noChangeAspect="1"/>
          </p:cNvPicPr>
          <p:nvPr/>
        </p:nvPicPr>
        <p:blipFill>
          <a:blip r:embed="rId4"/>
          <a:stretch>
            <a:fillRect/>
          </a:stretch>
        </p:blipFill>
        <p:spPr>
          <a:xfrm>
            <a:off x="2015067" y="2171389"/>
            <a:ext cx="5113866" cy="764624"/>
          </a:xfrm>
          <a:prstGeom prst="rect">
            <a:avLst/>
          </a:prstGeom>
        </p:spPr>
      </p:pic>
      <p:pic>
        <p:nvPicPr>
          <p:cNvPr id="9" name="図 8">
            <a:extLst>
              <a:ext uri="{FF2B5EF4-FFF2-40B4-BE49-F238E27FC236}">
                <a16:creationId xmlns:a16="http://schemas.microsoft.com/office/drawing/2014/main" id="{41FE670F-FE42-C76A-F94E-5446EF299A05}"/>
              </a:ext>
            </a:extLst>
          </p:cNvPr>
          <p:cNvPicPr>
            <a:picLocks noChangeAspect="1"/>
          </p:cNvPicPr>
          <p:nvPr/>
        </p:nvPicPr>
        <p:blipFill>
          <a:blip r:embed="rId5"/>
          <a:stretch>
            <a:fillRect/>
          </a:stretch>
        </p:blipFill>
        <p:spPr>
          <a:xfrm>
            <a:off x="1731683" y="3366064"/>
            <a:ext cx="457200" cy="292100"/>
          </a:xfrm>
          <a:prstGeom prst="rect">
            <a:avLst/>
          </a:prstGeom>
        </p:spPr>
      </p:pic>
      <p:pic>
        <p:nvPicPr>
          <p:cNvPr id="10" name="図 9">
            <a:extLst>
              <a:ext uri="{FF2B5EF4-FFF2-40B4-BE49-F238E27FC236}">
                <a16:creationId xmlns:a16="http://schemas.microsoft.com/office/drawing/2014/main" id="{862C6344-0B33-2CC5-E72C-DF18634E8747}"/>
              </a:ext>
            </a:extLst>
          </p:cNvPr>
          <p:cNvPicPr>
            <a:picLocks noChangeAspect="1"/>
          </p:cNvPicPr>
          <p:nvPr/>
        </p:nvPicPr>
        <p:blipFill>
          <a:blip r:embed="rId6"/>
          <a:stretch>
            <a:fillRect/>
          </a:stretch>
        </p:blipFill>
        <p:spPr>
          <a:xfrm>
            <a:off x="5619750" y="5238398"/>
            <a:ext cx="882650" cy="292100"/>
          </a:xfrm>
          <a:prstGeom prst="rect">
            <a:avLst/>
          </a:prstGeom>
        </p:spPr>
      </p:pic>
      <p:sp>
        <p:nvSpPr>
          <p:cNvPr id="11" name="スライド番号プレースホルダー 10">
            <a:extLst>
              <a:ext uri="{FF2B5EF4-FFF2-40B4-BE49-F238E27FC236}">
                <a16:creationId xmlns:a16="http://schemas.microsoft.com/office/drawing/2014/main" id="{7A24EA9F-C3C9-7A77-00A5-13DB732F7EDC}"/>
              </a:ext>
            </a:extLst>
          </p:cNvPr>
          <p:cNvSpPr>
            <a:spLocks noGrp="1"/>
          </p:cNvSpPr>
          <p:nvPr>
            <p:ph type="sldNum" sz="quarter" idx="12"/>
          </p:nvPr>
        </p:nvSpPr>
        <p:spPr/>
        <p:txBody>
          <a:bodyPr/>
          <a:lstStyle/>
          <a:p>
            <a:fld id="{48F63A3B-78C7-47BE-AE5E-E10140E04643}" type="slidenum">
              <a:rPr lang="en-US" smtClean="0"/>
              <a:pPr/>
              <a:t>24</a:t>
            </a:fld>
            <a:r>
              <a:rPr lang="en-US"/>
              <a:t>/47</a:t>
            </a:r>
            <a:endParaRPr lang="en-US" dirty="0"/>
          </a:p>
        </p:txBody>
      </p:sp>
    </p:spTree>
    <p:extLst>
      <p:ext uri="{BB962C8B-B14F-4D97-AF65-F5344CB8AC3E}">
        <p14:creationId xmlns:p14="http://schemas.microsoft.com/office/powerpoint/2010/main" val="4104434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真空のアインシュタイン方程式</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リーマン曲率の</a:t>
            </a:r>
            <a:r>
              <a:rPr kumimoji="1" lang="en-US" altLang="ja-JP" sz="1800" dirty="0">
                <a:latin typeface="Hiragino Kaku Gothic Std W8" panose="020B0800000000000000" pitchFamily="34" charset="-128"/>
                <a:ea typeface="Hiragino Kaku Gothic Std W8" panose="020B0800000000000000" pitchFamily="34" charset="-128"/>
              </a:rPr>
              <a:t>1</a:t>
            </a:r>
            <a:r>
              <a:rPr kumimoji="1" lang="ja-JP" altLang="en-US" sz="1800">
                <a:latin typeface="Hiragino Kaku Gothic Std W8" panose="020B0800000000000000" pitchFamily="34" charset="-128"/>
                <a:ea typeface="Hiragino Kaku Gothic Std W8" panose="020B0800000000000000" pitchFamily="34" charset="-128"/>
              </a:rPr>
              <a:t>番目と</a:t>
            </a:r>
            <a:r>
              <a:rPr kumimoji="1" lang="en-US" altLang="ja-JP" sz="1800" dirty="0">
                <a:latin typeface="Hiragino Kaku Gothic Std W8" panose="020B0800000000000000" pitchFamily="34" charset="-128"/>
                <a:ea typeface="Hiragino Kaku Gothic Std W8" panose="020B0800000000000000" pitchFamily="34" charset="-128"/>
              </a:rPr>
              <a:t>3</a:t>
            </a:r>
            <a:r>
              <a:rPr kumimoji="1" lang="ja-JP" altLang="en-US" sz="1800">
                <a:latin typeface="Hiragino Kaku Gothic Std W8" panose="020B0800000000000000" pitchFamily="34" charset="-128"/>
                <a:ea typeface="Hiragino Kaku Gothic Std W8" panose="020B0800000000000000" pitchFamily="34" charset="-128"/>
              </a:rPr>
              <a:t>番目に関して縮約をとったリッチテンソルを以下のように定義しておく。</a:t>
            </a:r>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重力場　　　　を決める基礎方程</a:t>
            </a:r>
            <a:r>
              <a:rPr kumimoji="1" lang="ja-JP" altLang="en-US" sz="1800">
                <a:latin typeface="Hiragino Kaku Gothic Std W8" panose="020B0800000000000000" pitchFamily="34" charset="-128"/>
                <a:ea typeface="Hiragino Kaku Gothic Std W8" panose="020B0800000000000000" pitchFamily="34" charset="-128"/>
              </a:rPr>
              <a:t>式が、アインシュタイン方程式である</a:t>
            </a:r>
            <a:r>
              <a:rPr lang="ja-JP" altLang="en-US" sz="1800"/>
              <a:t>。</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真空の</a:t>
            </a:r>
            <a:r>
              <a:rPr lang="ja-JP" altLang="en-US" sz="1800">
                <a:solidFill>
                  <a:srgbClr val="FF0000"/>
                </a:solidFill>
              </a:rPr>
              <a:t>アインシュタイン方程式</a:t>
            </a:r>
            <a:r>
              <a:rPr lang="ja-JP" altLang="en-US" sz="1800"/>
              <a:t>は</a:t>
            </a: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と書くことができる。</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E411E720-B669-B347-45CE-C68F31BE97CF}"/>
              </a:ext>
            </a:extLst>
          </p:cNvPr>
          <p:cNvPicPr>
            <a:picLocks noChangeAspect="1"/>
          </p:cNvPicPr>
          <p:nvPr/>
        </p:nvPicPr>
        <p:blipFill>
          <a:blip r:embed="rId3"/>
          <a:stretch>
            <a:fillRect/>
          </a:stretch>
        </p:blipFill>
        <p:spPr>
          <a:xfrm>
            <a:off x="4203700" y="4020250"/>
            <a:ext cx="736600" cy="228600"/>
          </a:xfrm>
          <a:prstGeom prst="rect">
            <a:avLst/>
          </a:prstGeom>
        </p:spPr>
      </p:pic>
      <p:pic>
        <p:nvPicPr>
          <p:cNvPr id="6" name="図 5">
            <a:extLst>
              <a:ext uri="{FF2B5EF4-FFF2-40B4-BE49-F238E27FC236}">
                <a16:creationId xmlns:a16="http://schemas.microsoft.com/office/drawing/2014/main" id="{0A06B76E-8BAA-7FCC-D2C5-F9865F792DC7}"/>
              </a:ext>
            </a:extLst>
          </p:cNvPr>
          <p:cNvPicPr>
            <a:picLocks noChangeAspect="1"/>
          </p:cNvPicPr>
          <p:nvPr/>
        </p:nvPicPr>
        <p:blipFill>
          <a:blip r:embed="rId4"/>
          <a:stretch>
            <a:fillRect/>
          </a:stretch>
        </p:blipFill>
        <p:spPr>
          <a:xfrm>
            <a:off x="4013200" y="2162636"/>
            <a:ext cx="1117600" cy="292100"/>
          </a:xfrm>
          <a:prstGeom prst="rect">
            <a:avLst/>
          </a:prstGeom>
        </p:spPr>
      </p:pic>
      <p:pic>
        <p:nvPicPr>
          <p:cNvPr id="8" name="図 7">
            <a:extLst>
              <a:ext uri="{FF2B5EF4-FFF2-40B4-BE49-F238E27FC236}">
                <a16:creationId xmlns:a16="http://schemas.microsoft.com/office/drawing/2014/main" id="{B313D440-034A-312C-1A76-4071C163AA90}"/>
              </a:ext>
            </a:extLst>
          </p:cNvPr>
          <p:cNvPicPr>
            <a:picLocks noChangeAspect="1"/>
          </p:cNvPicPr>
          <p:nvPr/>
        </p:nvPicPr>
        <p:blipFill>
          <a:blip r:embed="rId5"/>
          <a:stretch>
            <a:fillRect/>
          </a:stretch>
        </p:blipFill>
        <p:spPr>
          <a:xfrm>
            <a:off x="1587497" y="2898637"/>
            <a:ext cx="629526" cy="271840"/>
          </a:xfrm>
          <a:prstGeom prst="rect">
            <a:avLst/>
          </a:prstGeom>
        </p:spPr>
      </p:pic>
      <p:sp>
        <p:nvSpPr>
          <p:cNvPr id="9" name="スライド番号プレースホルダー 8">
            <a:extLst>
              <a:ext uri="{FF2B5EF4-FFF2-40B4-BE49-F238E27FC236}">
                <a16:creationId xmlns:a16="http://schemas.microsoft.com/office/drawing/2014/main" id="{DC0ACA92-6207-84FC-B8CC-17632AA8E46A}"/>
              </a:ext>
            </a:extLst>
          </p:cNvPr>
          <p:cNvSpPr>
            <a:spLocks noGrp="1"/>
          </p:cNvSpPr>
          <p:nvPr>
            <p:ph type="sldNum" sz="quarter" idx="12"/>
          </p:nvPr>
        </p:nvSpPr>
        <p:spPr/>
        <p:txBody>
          <a:bodyPr/>
          <a:lstStyle/>
          <a:p>
            <a:fld id="{48F63A3B-78C7-47BE-AE5E-E10140E04643}" type="slidenum">
              <a:rPr lang="en-US" smtClean="0"/>
              <a:pPr/>
              <a:t>25</a:t>
            </a:fld>
            <a:r>
              <a:rPr lang="en-US"/>
              <a:t>/47</a:t>
            </a:r>
            <a:endParaRPr lang="en-US" dirty="0"/>
          </a:p>
        </p:txBody>
      </p:sp>
    </p:spTree>
    <p:extLst>
      <p:ext uri="{BB962C8B-B14F-4D97-AF65-F5344CB8AC3E}">
        <p14:creationId xmlns:p14="http://schemas.microsoft.com/office/powerpoint/2010/main" val="26860522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シュバルツシルトの外部解</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真空</a:t>
            </a:r>
            <a:r>
              <a:rPr lang="ja-JP" altLang="en-US" sz="1800"/>
              <a:t>の</a:t>
            </a:r>
            <a:r>
              <a:rPr kumimoji="1" lang="ja-JP" altLang="en-US" sz="1800">
                <a:latin typeface="Hiragino Kaku Gothic Std W8" panose="020B0800000000000000" pitchFamily="34" charset="-128"/>
                <a:ea typeface="Hiragino Kaku Gothic Std W8" panose="020B0800000000000000" pitchFamily="34" charset="-128"/>
              </a:rPr>
              <a:t>アインシュタイン方程式の解である、</a:t>
            </a:r>
            <a:r>
              <a:rPr kumimoji="1" lang="ja-JP" altLang="en-US" sz="1800">
                <a:solidFill>
                  <a:srgbClr val="FF0000"/>
                </a:solidFill>
                <a:latin typeface="Hiragino Kaku Gothic Std W8" panose="020B0800000000000000" pitchFamily="34" charset="-128"/>
                <a:ea typeface="Hiragino Kaku Gothic Std W8" panose="020B0800000000000000" pitchFamily="34" charset="-128"/>
              </a:rPr>
              <a:t>シュバルツシルトの外部解</a:t>
            </a:r>
            <a:r>
              <a:rPr kumimoji="1" lang="ja-JP" altLang="en-US" sz="1800">
                <a:latin typeface="Hiragino Kaku Gothic Std W8" panose="020B0800000000000000" pitchFamily="34" charset="-128"/>
                <a:ea typeface="Hiragino Kaku Gothic Std W8" panose="020B0800000000000000" pitchFamily="34" charset="-128"/>
              </a:rPr>
              <a:t>に着目する</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この解は、以下</a:t>
            </a:r>
            <a:r>
              <a:rPr lang="en-US" altLang="ja-JP" sz="1800" dirty="0"/>
              <a:t>2</a:t>
            </a:r>
            <a:r>
              <a:rPr lang="ja-JP" altLang="en-US" sz="1800"/>
              <a:t>つの対称性をもつ</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rgbClr val="FF0000"/>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rgbClr val="FF0000"/>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rgbClr val="FF0000"/>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また、　　　　　の領域のみ考えることにする。</a:t>
            </a:r>
            <a:endParaRPr lang="en-US" altLang="ja-JP" sz="1800" dirty="0"/>
          </a:p>
        </p:txBody>
      </p:sp>
      <p:pic>
        <p:nvPicPr>
          <p:cNvPr id="10" name="図 9">
            <a:extLst>
              <a:ext uri="{FF2B5EF4-FFF2-40B4-BE49-F238E27FC236}">
                <a16:creationId xmlns:a16="http://schemas.microsoft.com/office/drawing/2014/main" id="{0760B495-AED5-12F4-8F2E-0523B853153F}"/>
              </a:ext>
            </a:extLst>
          </p:cNvPr>
          <p:cNvPicPr>
            <a:picLocks noChangeAspect="1"/>
          </p:cNvPicPr>
          <p:nvPr/>
        </p:nvPicPr>
        <p:blipFill>
          <a:blip r:embed="rId3"/>
          <a:stretch>
            <a:fillRect/>
          </a:stretch>
        </p:blipFill>
        <p:spPr>
          <a:xfrm>
            <a:off x="1295400" y="2366644"/>
            <a:ext cx="6553200" cy="596900"/>
          </a:xfrm>
          <a:prstGeom prst="rect">
            <a:avLst/>
          </a:prstGeom>
        </p:spPr>
      </p:pic>
      <p:pic>
        <p:nvPicPr>
          <p:cNvPr id="11" name="図 10">
            <a:extLst>
              <a:ext uri="{FF2B5EF4-FFF2-40B4-BE49-F238E27FC236}">
                <a16:creationId xmlns:a16="http://schemas.microsoft.com/office/drawing/2014/main" id="{4E21C0EF-027C-24A4-8CF3-EAD37AE994CB}"/>
              </a:ext>
            </a:extLst>
          </p:cNvPr>
          <p:cNvPicPr>
            <a:picLocks noChangeAspect="1"/>
          </p:cNvPicPr>
          <p:nvPr/>
        </p:nvPicPr>
        <p:blipFill>
          <a:blip r:embed="rId4"/>
          <a:stretch>
            <a:fillRect/>
          </a:stretch>
        </p:blipFill>
        <p:spPr>
          <a:xfrm>
            <a:off x="1705100" y="4726325"/>
            <a:ext cx="685800" cy="419100"/>
          </a:xfrm>
          <a:prstGeom prst="rect">
            <a:avLst/>
          </a:prstGeom>
        </p:spPr>
      </p:pic>
      <p:pic>
        <p:nvPicPr>
          <p:cNvPr id="4" name="図 3">
            <a:extLst>
              <a:ext uri="{FF2B5EF4-FFF2-40B4-BE49-F238E27FC236}">
                <a16:creationId xmlns:a16="http://schemas.microsoft.com/office/drawing/2014/main" id="{68505F26-1558-3E15-8789-A95A0EA4C106}"/>
              </a:ext>
            </a:extLst>
          </p:cNvPr>
          <p:cNvPicPr>
            <a:picLocks noChangeAspect="1"/>
          </p:cNvPicPr>
          <p:nvPr/>
        </p:nvPicPr>
        <p:blipFill>
          <a:blip r:embed="rId5"/>
          <a:stretch>
            <a:fillRect/>
          </a:stretch>
        </p:blipFill>
        <p:spPr>
          <a:xfrm>
            <a:off x="2390900" y="4031324"/>
            <a:ext cx="2421589" cy="257468"/>
          </a:xfrm>
          <a:prstGeom prst="rect">
            <a:avLst/>
          </a:prstGeom>
        </p:spPr>
      </p:pic>
      <p:sp>
        <p:nvSpPr>
          <p:cNvPr id="6" name="スライド番号プレースホルダー 5">
            <a:extLst>
              <a:ext uri="{FF2B5EF4-FFF2-40B4-BE49-F238E27FC236}">
                <a16:creationId xmlns:a16="http://schemas.microsoft.com/office/drawing/2014/main" id="{BC800A6F-DBAD-F55C-318C-6EAB47D063C9}"/>
              </a:ext>
            </a:extLst>
          </p:cNvPr>
          <p:cNvSpPr>
            <a:spLocks noGrp="1"/>
          </p:cNvSpPr>
          <p:nvPr>
            <p:ph type="sldNum" sz="quarter" idx="12"/>
          </p:nvPr>
        </p:nvSpPr>
        <p:spPr/>
        <p:txBody>
          <a:bodyPr/>
          <a:lstStyle/>
          <a:p>
            <a:fld id="{48F63A3B-78C7-47BE-AE5E-E10140E04643}" type="slidenum">
              <a:rPr lang="en-US" smtClean="0"/>
              <a:pPr/>
              <a:t>26</a:t>
            </a:fld>
            <a:r>
              <a:rPr lang="en-US"/>
              <a:t>/47</a:t>
            </a:r>
            <a:endParaRPr lang="en-US" dirty="0"/>
          </a:p>
        </p:txBody>
      </p:sp>
    </p:spTree>
    <p:extLst>
      <p:ext uri="{BB962C8B-B14F-4D97-AF65-F5344CB8AC3E}">
        <p14:creationId xmlns:p14="http://schemas.microsoft.com/office/powerpoint/2010/main" val="2559988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シュバルツシルト計量の成分</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これが</a:t>
            </a:r>
            <a:r>
              <a:rPr kumimoji="1" lang="ja-JP" altLang="en-US" sz="1800">
                <a:latin typeface="Hiragino Kaku Gothic Std W8" panose="020B0800000000000000" pitchFamily="34" charset="-128"/>
                <a:ea typeface="Hiragino Kaku Gothic Std W8" panose="020B0800000000000000" pitchFamily="34" charset="-128"/>
              </a:rPr>
              <a:t>アインシュタイン方程式の解になっていることを確かめる。</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シュバルツシルト時空における</a:t>
            </a:r>
            <a:r>
              <a:rPr lang="ja-JP" altLang="en-US" sz="1800"/>
              <a:t>計量の成分は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これらの微分がゼロにならない成分は</a:t>
            </a:r>
            <a:endParaRPr lang="en-US" altLang="ja-JP" sz="1800" dirty="0"/>
          </a:p>
        </p:txBody>
      </p:sp>
      <p:pic>
        <p:nvPicPr>
          <p:cNvPr id="10" name="図 9">
            <a:extLst>
              <a:ext uri="{FF2B5EF4-FFF2-40B4-BE49-F238E27FC236}">
                <a16:creationId xmlns:a16="http://schemas.microsoft.com/office/drawing/2014/main" id="{7645A68B-A065-8034-0E0D-103E41D2D674}"/>
              </a:ext>
            </a:extLst>
          </p:cNvPr>
          <p:cNvPicPr>
            <a:picLocks noChangeAspect="1"/>
          </p:cNvPicPr>
          <p:nvPr/>
        </p:nvPicPr>
        <p:blipFill>
          <a:blip r:embed="rId3"/>
          <a:stretch>
            <a:fillRect/>
          </a:stretch>
        </p:blipFill>
        <p:spPr>
          <a:xfrm>
            <a:off x="4804362" y="2354243"/>
            <a:ext cx="1854200" cy="546100"/>
          </a:xfrm>
          <a:prstGeom prst="rect">
            <a:avLst/>
          </a:prstGeom>
        </p:spPr>
      </p:pic>
      <p:pic>
        <p:nvPicPr>
          <p:cNvPr id="11" name="図 10">
            <a:extLst>
              <a:ext uri="{FF2B5EF4-FFF2-40B4-BE49-F238E27FC236}">
                <a16:creationId xmlns:a16="http://schemas.microsoft.com/office/drawing/2014/main" id="{FE28C008-9D4D-1185-EE4F-78D4059F466F}"/>
              </a:ext>
            </a:extLst>
          </p:cNvPr>
          <p:cNvPicPr>
            <a:picLocks noChangeAspect="1"/>
          </p:cNvPicPr>
          <p:nvPr/>
        </p:nvPicPr>
        <p:blipFill>
          <a:blip r:embed="rId4"/>
          <a:stretch>
            <a:fillRect/>
          </a:stretch>
        </p:blipFill>
        <p:spPr>
          <a:xfrm>
            <a:off x="4804362" y="2936621"/>
            <a:ext cx="2133600" cy="596900"/>
          </a:xfrm>
          <a:prstGeom prst="rect">
            <a:avLst/>
          </a:prstGeom>
        </p:spPr>
      </p:pic>
      <p:pic>
        <p:nvPicPr>
          <p:cNvPr id="12" name="図 11">
            <a:extLst>
              <a:ext uri="{FF2B5EF4-FFF2-40B4-BE49-F238E27FC236}">
                <a16:creationId xmlns:a16="http://schemas.microsoft.com/office/drawing/2014/main" id="{FA648E75-1E17-38D3-7BF5-2B9AFF8C521D}"/>
              </a:ext>
            </a:extLst>
          </p:cNvPr>
          <p:cNvPicPr>
            <a:picLocks noChangeAspect="1"/>
          </p:cNvPicPr>
          <p:nvPr/>
        </p:nvPicPr>
        <p:blipFill>
          <a:blip r:embed="rId5"/>
          <a:stretch>
            <a:fillRect/>
          </a:stretch>
        </p:blipFill>
        <p:spPr>
          <a:xfrm>
            <a:off x="2403249" y="2246293"/>
            <a:ext cx="1371600" cy="1308100"/>
          </a:xfrm>
          <a:prstGeom prst="rect">
            <a:avLst/>
          </a:prstGeom>
        </p:spPr>
      </p:pic>
      <p:pic>
        <p:nvPicPr>
          <p:cNvPr id="14" name="図 13">
            <a:extLst>
              <a:ext uri="{FF2B5EF4-FFF2-40B4-BE49-F238E27FC236}">
                <a16:creationId xmlns:a16="http://schemas.microsoft.com/office/drawing/2014/main" id="{9990B15C-B39B-7450-DA62-58B9B2B202CE}"/>
              </a:ext>
            </a:extLst>
          </p:cNvPr>
          <p:cNvPicPr>
            <a:picLocks noChangeAspect="1"/>
          </p:cNvPicPr>
          <p:nvPr/>
        </p:nvPicPr>
        <p:blipFill>
          <a:blip r:embed="rId6"/>
          <a:stretch>
            <a:fillRect/>
          </a:stretch>
        </p:blipFill>
        <p:spPr>
          <a:xfrm>
            <a:off x="2403249" y="4161407"/>
            <a:ext cx="3733800" cy="2159000"/>
          </a:xfrm>
          <a:prstGeom prst="rect">
            <a:avLst/>
          </a:prstGeom>
        </p:spPr>
      </p:pic>
      <p:sp>
        <p:nvSpPr>
          <p:cNvPr id="5" name="スライド番号プレースホルダー 4">
            <a:extLst>
              <a:ext uri="{FF2B5EF4-FFF2-40B4-BE49-F238E27FC236}">
                <a16:creationId xmlns:a16="http://schemas.microsoft.com/office/drawing/2014/main" id="{B5B5D792-5ACF-68A1-C5A3-3E8DEBBC7392}"/>
              </a:ext>
            </a:extLst>
          </p:cNvPr>
          <p:cNvSpPr>
            <a:spLocks noGrp="1"/>
          </p:cNvSpPr>
          <p:nvPr>
            <p:ph type="sldNum" sz="quarter" idx="12"/>
          </p:nvPr>
        </p:nvSpPr>
        <p:spPr/>
        <p:txBody>
          <a:bodyPr/>
          <a:lstStyle/>
          <a:p>
            <a:fld id="{48F63A3B-78C7-47BE-AE5E-E10140E04643}" type="slidenum">
              <a:rPr lang="en-US" smtClean="0"/>
              <a:pPr/>
              <a:t>27</a:t>
            </a:fld>
            <a:r>
              <a:rPr lang="en-US"/>
              <a:t>/47</a:t>
            </a:r>
            <a:endParaRPr lang="en-US" dirty="0"/>
          </a:p>
        </p:txBody>
      </p:sp>
    </p:spTree>
    <p:extLst>
      <p:ext uri="{BB962C8B-B14F-4D97-AF65-F5344CB8AC3E}">
        <p14:creationId xmlns:p14="http://schemas.microsoft.com/office/powerpoint/2010/main" val="3339268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Autofit/>
          </a:bodyPr>
          <a:lstStyle/>
          <a:p>
            <a:r>
              <a:rPr kumimoji="1" lang="ja-JP" altLang="en-US" sz="2800">
                <a:latin typeface="Hiragino Kaku Gothic Std W8" panose="020B0800000000000000" pitchFamily="34" charset="-128"/>
                <a:ea typeface="Hiragino Kaku Gothic Std W8" panose="020B0800000000000000" pitchFamily="34" charset="-128"/>
              </a:rPr>
              <a:t>シュバルツシルト時空のクリストッフェル記号</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計量をもとに、クリストッフェル記号の成分がゼロでない部分を書くと</a:t>
            </a:r>
            <a:endParaRPr lang="en-US" altLang="ja-JP" sz="1800" dirty="0"/>
          </a:p>
        </p:txBody>
      </p:sp>
      <p:pic>
        <p:nvPicPr>
          <p:cNvPr id="5" name="図 4">
            <a:extLst>
              <a:ext uri="{FF2B5EF4-FFF2-40B4-BE49-F238E27FC236}">
                <a16:creationId xmlns:a16="http://schemas.microsoft.com/office/drawing/2014/main" id="{6987B5A3-FB1D-7074-EDC9-DB4E07BDF6C2}"/>
              </a:ext>
            </a:extLst>
          </p:cNvPr>
          <p:cNvPicPr>
            <a:picLocks noChangeAspect="1"/>
          </p:cNvPicPr>
          <p:nvPr/>
        </p:nvPicPr>
        <p:blipFill>
          <a:blip r:embed="rId3"/>
          <a:stretch>
            <a:fillRect/>
          </a:stretch>
        </p:blipFill>
        <p:spPr>
          <a:xfrm>
            <a:off x="2000250" y="2552714"/>
            <a:ext cx="5143500" cy="2895600"/>
          </a:xfrm>
          <a:prstGeom prst="rect">
            <a:avLst/>
          </a:prstGeom>
        </p:spPr>
      </p:pic>
      <p:sp>
        <p:nvSpPr>
          <p:cNvPr id="6" name="スライド番号プレースホルダー 5">
            <a:extLst>
              <a:ext uri="{FF2B5EF4-FFF2-40B4-BE49-F238E27FC236}">
                <a16:creationId xmlns:a16="http://schemas.microsoft.com/office/drawing/2014/main" id="{3E630995-2AE9-C398-AE64-7FF9B39586CC}"/>
              </a:ext>
            </a:extLst>
          </p:cNvPr>
          <p:cNvSpPr>
            <a:spLocks noGrp="1"/>
          </p:cNvSpPr>
          <p:nvPr>
            <p:ph type="sldNum" sz="quarter" idx="12"/>
          </p:nvPr>
        </p:nvSpPr>
        <p:spPr/>
        <p:txBody>
          <a:bodyPr/>
          <a:lstStyle/>
          <a:p>
            <a:fld id="{48F63A3B-78C7-47BE-AE5E-E10140E04643}" type="slidenum">
              <a:rPr lang="en-US" smtClean="0"/>
              <a:pPr/>
              <a:t>28</a:t>
            </a:fld>
            <a:r>
              <a:rPr lang="en-US"/>
              <a:t>/47</a:t>
            </a:r>
            <a:endParaRPr lang="en-US" dirty="0"/>
          </a:p>
        </p:txBody>
      </p:sp>
    </p:spTree>
    <p:extLst>
      <p:ext uri="{BB962C8B-B14F-4D97-AF65-F5344CB8AC3E}">
        <p14:creationId xmlns:p14="http://schemas.microsoft.com/office/powerpoint/2010/main" val="393874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シュバルツシルト解のリッチ</a:t>
            </a:r>
            <a:r>
              <a:rPr lang="ja-JP" altLang="en-US"/>
              <a:t>曲率</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求めたクリストッフェル記号を用いてリッチテンソルを計算してみると、全ての添字についてゼロになっていることが確かめられ、真空中のアインシュタイン方程式を満たしていることがわかる。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例えば、　　　　　　　の成分について計算してみると</a:t>
            </a:r>
            <a:endParaRPr lang="en-US" altLang="ja-JP" sz="1800" dirty="0"/>
          </a:p>
        </p:txBody>
      </p:sp>
      <p:pic>
        <p:nvPicPr>
          <p:cNvPr id="4" name="図 3">
            <a:extLst>
              <a:ext uri="{FF2B5EF4-FFF2-40B4-BE49-F238E27FC236}">
                <a16:creationId xmlns:a16="http://schemas.microsoft.com/office/drawing/2014/main" id="{FBD4EA2C-AAD0-3D98-8BC6-721C35AC3E6A}"/>
              </a:ext>
            </a:extLst>
          </p:cNvPr>
          <p:cNvPicPr>
            <a:picLocks noChangeAspect="1"/>
          </p:cNvPicPr>
          <p:nvPr/>
        </p:nvPicPr>
        <p:blipFill>
          <a:blip r:embed="rId3"/>
          <a:stretch>
            <a:fillRect/>
          </a:stretch>
        </p:blipFill>
        <p:spPr>
          <a:xfrm>
            <a:off x="1765300" y="2810490"/>
            <a:ext cx="1263650" cy="234950"/>
          </a:xfrm>
          <a:prstGeom prst="rect">
            <a:avLst/>
          </a:prstGeom>
        </p:spPr>
      </p:pic>
      <p:pic>
        <p:nvPicPr>
          <p:cNvPr id="8" name="図 7">
            <a:extLst>
              <a:ext uri="{FF2B5EF4-FFF2-40B4-BE49-F238E27FC236}">
                <a16:creationId xmlns:a16="http://schemas.microsoft.com/office/drawing/2014/main" id="{15B56751-0884-6FE1-0F81-413CAD8C14A0}"/>
              </a:ext>
            </a:extLst>
          </p:cNvPr>
          <p:cNvPicPr>
            <a:picLocks noChangeAspect="1"/>
          </p:cNvPicPr>
          <p:nvPr/>
        </p:nvPicPr>
        <p:blipFill>
          <a:blip r:embed="rId4"/>
          <a:stretch>
            <a:fillRect/>
          </a:stretch>
        </p:blipFill>
        <p:spPr>
          <a:xfrm>
            <a:off x="1449887" y="3552973"/>
            <a:ext cx="6244226" cy="2405707"/>
          </a:xfrm>
          <a:prstGeom prst="rect">
            <a:avLst/>
          </a:prstGeom>
        </p:spPr>
      </p:pic>
      <p:sp>
        <p:nvSpPr>
          <p:cNvPr id="6" name="スライド番号プレースホルダー 5">
            <a:extLst>
              <a:ext uri="{FF2B5EF4-FFF2-40B4-BE49-F238E27FC236}">
                <a16:creationId xmlns:a16="http://schemas.microsoft.com/office/drawing/2014/main" id="{EC8EFD1E-A05D-D911-9585-5D4C4E8786CE}"/>
              </a:ext>
            </a:extLst>
          </p:cNvPr>
          <p:cNvSpPr>
            <a:spLocks noGrp="1"/>
          </p:cNvSpPr>
          <p:nvPr>
            <p:ph type="sldNum" sz="quarter" idx="12"/>
          </p:nvPr>
        </p:nvSpPr>
        <p:spPr/>
        <p:txBody>
          <a:bodyPr/>
          <a:lstStyle/>
          <a:p>
            <a:fld id="{48F63A3B-78C7-47BE-AE5E-E10140E04643}" type="slidenum">
              <a:rPr lang="en-US" smtClean="0"/>
              <a:pPr/>
              <a:t>29</a:t>
            </a:fld>
            <a:r>
              <a:rPr lang="en-US"/>
              <a:t>/47</a:t>
            </a:r>
            <a:endParaRPr lang="en-US" dirty="0"/>
          </a:p>
        </p:txBody>
      </p:sp>
    </p:spTree>
    <p:extLst>
      <p:ext uri="{BB962C8B-B14F-4D97-AF65-F5344CB8AC3E}">
        <p14:creationId xmlns:p14="http://schemas.microsoft.com/office/powerpoint/2010/main" val="905265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buNone/>
            </a:pPr>
            <a:r>
              <a:rPr lang="en-US" altLang="ja-JP" sz="1800" dirty="0"/>
              <a:t>1990</a:t>
            </a:r>
            <a:r>
              <a:rPr lang="ja-JP" altLang="en-US" sz="1800"/>
              <a:t>年代から、私たちの住む天の川銀河の中心に位置する「いて座</a:t>
            </a:r>
            <a:r>
              <a:rPr lang="en-US" altLang="ja-JP" sz="1800" dirty="0"/>
              <a:t>A*</a:t>
            </a:r>
            <a:r>
              <a:rPr lang="ja-JP" altLang="en-US" sz="1800"/>
              <a:t>」を公転する恒星「</a:t>
            </a:r>
            <a:r>
              <a:rPr lang="en-US" altLang="ja-JP" sz="1800" dirty="0"/>
              <a:t>S2</a:t>
            </a:r>
            <a:r>
              <a:rPr lang="ja-JP" altLang="en-US" sz="1800"/>
              <a:t>」が観測され、いて座</a:t>
            </a:r>
            <a:r>
              <a:rPr lang="en-US" altLang="ja-JP" sz="1800" dirty="0"/>
              <a:t>A*</a:t>
            </a:r>
            <a:r>
              <a:rPr lang="ja-JP" altLang="en-US" sz="1800"/>
              <a:t>が太陽の</a:t>
            </a:r>
            <a:r>
              <a:rPr lang="en-US" altLang="ja-JP" sz="1800" dirty="0"/>
              <a:t>450</a:t>
            </a:r>
            <a:r>
              <a:rPr lang="ja-JP" altLang="en-US" sz="1800"/>
              <a:t>万倍近い質量をもつ超大質量天体であることが示唆されていた。</a:t>
            </a:r>
            <a:endParaRPr lang="en-US" altLang="ja-JP" sz="1800" dirty="0"/>
          </a:p>
          <a:p>
            <a:pPr marL="0" indent="0">
              <a:buNone/>
            </a:pPr>
            <a:endParaRPr lang="en-US" altLang="ja-JP" sz="1800" dirty="0"/>
          </a:p>
          <a:p>
            <a:pPr marL="0" indent="0">
              <a:buNone/>
            </a:pPr>
            <a:r>
              <a:rPr lang="ja-JP" altLang="en-US" sz="1800"/>
              <a:t>そして</a:t>
            </a:r>
            <a:r>
              <a:rPr lang="en-US" altLang="ja-JP" sz="1800" dirty="0"/>
              <a:t>2022</a:t>
            </a:r>
            <a:r>
              <a:rPr lang="ja-JP" altLang="en-US" sz="1800"/>
              <a:t>年</a:t>
            </a:r>
            <a:r>
              <a:rPr lang="en-US" altLang="ja-JP" sz="1800" dirty="0"/>
              <a:t>5</a:t>
            </a:r>
            <a:r>
              <a:rPr lang="ja-JP" altLang="en-US" sz="1800"/>
              <a:t>月には、国際共同研究プロジェクト「イベントホライズンテレスコープ </a:t>
            </a:r>
            <a:r>
              <a:rPr lang="en-US" altLang="ja-JP" sz="1800" dirty="0"/>
              <a:t>(</a:t>
            </a:r>
            <a:r>
              <a:rPr lang="fr-CA" altLang="ja-JP" sz="1800" dirty="0" err="1"/>
              <a:t>Event</a:t>
            </a:r>
            <a:r>
              <a:rPr lang="fr-CA" altLang="ja-JP" sz="1800" dirty="0"/>
              <a:t> Horizon </a:t>
            </a:r>
            <a:r>
              <a:rPr lang="fr-CA" altLang="ja-JP" sz="1800" dirty="0" err="1"/>
              <a:t>Telescope</a:t>
            </a:r>
            <a:r>
              <a:rPr lang="fr-CA" altLang="ja-JP" sz="1800" dirty="0"/>
              <a:t>)</a:t>
            </a:r>
            <a:r>
              <a:rPr lang="ja-JP" altLang="fr-CA" sz="1800"/>
              <a:t>」</a:t>
            </a:r>
            <a:r>
              <a:rPr lang="ja-JP" altLang="en-US" sz="1800"/>
              <a:t>によって、天の川銀河の中心に位置する超大質量天体の影の画像が公開された。</a:t>
            </a:r>
            <a:endParaRPr lang="en-US" altLang="ja-JP" sz="1800" dirty="0"/>
          </a:p>
          <a:p>
            <a:pPr marL="0" indent="0">
              <a:buNone/>
            </a:pPr>
            <a:endParaRPr lang="en-US" altLang="ja-JP" sz="1800" dirty="0"/>
          </a:p>
          <a:p>
            <a:pPr marL="0" indent="0">
              <a:buNone/>
            </a:pPr>
            <a:endParaRPr lang="en-US" altLang="ja-JP" sz="1800" dirty="0"/>
          </a:p>
        </p:txBody>
      </p:sp>
      <p:sp>
        <p:nvSpPr>
          <p:cNvPr id="13" name="テキスト ボックス 12">
            <a:extLst>
              <a:ext uri="{FF2B5EF4-FFF2-40B4-BE49-F238E27FC236}">
                <a16:creationId xmlns:a16="http://schemas.microsoft.com/office/drawing/2014/main" id="{7666C4F2-9C85-EA99-DF64-A25D537E9172}"/>
              </a:ext>
            </a:extLst>
          </p:cNvPr>
          <p:cNvSpPr txBox="1"/>
          <p:nvPr/>
        </p:nvSpPr>
        <p:spPr>
          <a:xfrm>
            <a:off x="711775" y="6037428"/>
            <a:ext cx="4591745"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C698103D-1D4E-E42E-B2E7-EB014FF86FB7}"/>
              </a:ext>
            </a:extLst>
          </p:cNvPr>
          <p:cNvPicPr>
            <a:picLocks noChangeAspect="1"/>
          </p:cNvPicPr>
          <p:nvPr/>
        </p:nvPicPr>
        <p:blipFill>
          <a:blip r:embed="rId3"/>
          <a:stretch>
            <a:fillRect/>
          </a:stretch>
        </p:blipFill>
        <p:spPr>
          <a:xfrm>
            <a:off x="787676" y="3637722"/>
            <a:ext cx="4151063" cy="2331932"/>
          </a:xfrm>
          <a:prstGeom prst="rect">
            <a:avLst/>
          </a:prstGeom>
        </p:spPr>
      </p:pic>
      <p:sp>
        <p:nvSpPr>
          <p:cNvPr id="5" name="スライド番号プレースホルダー 4">
            <a:extLst>
              <a:ext uri="{FF2B5EF4-FFF2-40B4-BE49-F238E27FC236}">
                <a16:creationId xmlns:a16="http://schemas.microsoft.com/office/drawing/2014/main" id="{57EA0928-CCBF-2CE3-90B3-26B197D40F25}"/>
              </a:ext>
            </a:extLst>
          </p:cNvPr>
          <p:cNvSpPr>
            <a:spLocks noGrp="1"/>
          </p:cNvSpPr>
          <p:nvPr>
            <p:ph type="sldNum" sz="quarter" idx="12"/>
          </p:nvPr>
        </p:nvSpPr>
        <p:spPr/>
        <p:txBody>
          <a:bodyPr/>
          <a:lstStyle/>
          <a:p>
            <a:fld id="{48F63A3B-78C7-47BE-AE5E-E10140E04643}" type="slidenum">
              <a:rPr lang="en-US" smtClean="0"/>
              <a:pPr/>
              <a:t>3</a:t>
            </a:fld>
            <a:r>
              <a:rPr lang="en-US"/>
              <a:t>/47</a:t>
            </a:r>
            <a:endParaRPr lang="en-US" dirty="0"/>
          </a:p>
        </p:txBody>
      </p:sp>
    </p:spTree>
    <p:extLst>
      <p:ext uri="{BB962C8B-B14F-4D97-AF65-F5344CB8AC3E}">
        <p14:creationId xmlns:p14="http://schemas.microsoft.com/office/powerpoint/2010/main" val="1709867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lstStyle/>
          <a:p>
            <a:r>
              <a:rPr kumimoji="1" lang="ja-JP" altLang="en-US">
                <a:latin typeface="Hiragino Kaku Gothic Std W8" panose="020B0800000000000000" pitchFamily="34" charset="-128"/>
                <a:ea typeface="Hiragino Kaku Gothic Std W8" panose="020B0800000000000000" pitchFamily="34" charset="-128"/>
              </a:rPr>
              <a:t>一般相対論を用いた</a:t>
            </a:r>
            <a:r>
              <a:rPr kumimoji="1" lang="en-US" altLang="ja-JP" dirty="0">
                <a:latin typeface="Hiragino Kaku Gothic Std W8" panose="020B0800000000000000" pitchFamily="34" charset="-128"/>
                <a:ea typeface="Hiragino Kaku Gothic Std W8" panose="020B0800000000000000" pitchFamily="34" charset="-128"/>
              </a:rPr>
              <a:t>2</a:t>
            </a:r>
            <a:r>
              <a:rPr lang="ja-JP" altLang="en-US">
                <a:latin typeface="Hiragino Kaku Gothic Std W8" panose="020B0800000000000000" pitchFamily="34" charset="-128"/>
                <a:ea typeface="Hiragino Kaku Gothic Std W8" panose="020B0800000000000000" pitchFamily="34" charset="-128"/>
              </a:rPr>
              <a:t>体</a:t>
            </a:r>
            <a:r>
              <a:rPr kumimoji="1" lang="ja-JP" altLang="en-US">
                <a:latin typeface="Hiragino Kaku Gothic Std W8" panose="020B0800000000000000" pitchFamily="34" charset="-128"/>
                <a:ea typeface="Hiragino Kaku Gothic Std W8" panose="020B0800000000000000" pitchFamily="34" charset="-128"/>
              </a:rPr>
              <a:t>問題</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F11BF602-4C3B-376A-E864-7564054D4124}"/>
              </a:ext>
            </a:extLst>
          </p:cNvPr>
          <p:cNvSpPr>
            <a:spLocks noGrp="1"/>
          </p:cNvSpPr>
          <p:nvPr>
            <p:ph type="sldNum" sz="quarter" idx="12"/>
          </p:nvPr>
        </p:nvSpPr>
        <p:spPr/>
        <p:txBody>
          <a:bodyPr/>
          <a:lstStyle/>
          <a:p>
            <a:fld id="{48F63A3B-78C7-47BE-AE5E-E10140E04643}" type="slidenum">
              <a:rPr lang="en-US" smtClean="0"/>
              <a:t>30</a:t>
            </a:fld>
            <a:r>
              <a:rPr lang="en-US"/>
              <a:t>/47</a:t>
            </a:r>
            <a:endParaRPr lang="en-US" dirty="0"/>
          </a:p>
        </p:txBody>
      </p:sp>
    </p:spTree>
    <p:extLst>
      <p:ext uri="{BB962C8B-B14F-4D97-AF65-F5344CB8AC3E}">
        <p14:creationId xmlns:p14="http://schemas.microsoft.com/office/powerpoint/2010/main" val="2387114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曲がった時空における物体の軌道</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物体が平坦な時空（ミンコフスキー時空）で点　　から点　　を動くこと考えると、これは自明な直線になる。</a:t>
            </a:r>
            <a:endParaRPr lang="en-US" altLang="ja-JP" sz="1800" dirty="0"/>
          </a:p>
          <a:p>
            <a:pPr marL="0" indent="0">
              <a:lnSpc>
                <a:spcPct val="100000"/>
              </a:lnSpc>
              <a:buNone/>
            </a:pPr>
            <a:r>
              <a:rPr lang="ja-JP" altLang="en-US" sz="1800"/>
              <a:t>これは、物体が時空内での</a:t>
            </a:r>
            <a:r>
              <a:rPr lang="en-US" altLang="ja-JP" sz="1800" dirty="0"/>
              <a:t>“</a:t>
            </a:r>
            <a:r>
              <a:rPr lang="ja-JP" altLang="en-US" sz="1800">
                <a:solidFill>
                  <a:srgbClr val="FF0000"/>
                </a:solidFill>
              </a:rPr>
              <a:t>最短経路</a:t>
            </a:r>
            <a:r>
              <a:rPr lang="en-US" altLang="ja-JP" sz="1800" dirty="0"/>
              <a:t>”</a:t>
            </a:r>
            <a:r>
              <a:rPr lang="ja-JP" altLang="en-US" sz="1800"/>
              <a:t>で運動することを示唆している。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これを、曲がった時空に一般化した概念が「</a:t>
            </a:r>
            <a:r>
              <a:rPr lang="ja-JP" altLang="en-US" sz="1800">
                <a:solidFill>
                  <a:srgbClr val="FF0000"/>
                </a:solidFill>
              </a:rPr>
              <a:t>測地線</a:t>
            </a:r>
            <a:r>
              <a:rPr lang="ja-JP" altLang="en-US" sz="1800"/>
              <a:t>」であり、これを記述した方程式が「</a:t>
            </a:r>
            <a:r>
              <a:rPr lang="ja-JP" altLang="en-US" sz="1800">
                <a:solidFill>
                  <a:srgbClr val="FF0000"/>
                </a:solidFill>
              </a:rPr>
              <a:t>測地線方程式</a:t>
            </a:r>
            <a:r>
              <a:rPr lang="ja-JP" altLang="en-US" sz="1800"/>
              <a:t>」である。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以下では、この方程式を導出する。</a:t>
            </a:r>
            <a:endParaRPr lang="en-US" altLang="ja-JP" sz="1800" dirty="0"/>
          </a:p>
        </p:txBody>
      </p:sp>
      <p:pic>
        <p:nvPicPr>
          <p:cNvPr id="10" name="図 9">
            <a:extLst>
              <a:ext uri="{FF2B5EF4-FFF2-40B4-BE49-F238E27FC236}">
                <a16:creationId xmlns:a16="http://schemas.microsoft.com/office/drawing/2014/main" id="{444DE805-DC49-108B-2BEC-E6CBC381975A}"/>
              </a:ext>
            </a:extLst>
          </p:cNvPr>
          <p:cNvPicPr>
            <a:picLocks noChangeAspect="1"/>
          </p:cNvPicPr>
          <p:nvPr/>
        </p:nvPicPr>
        <p:blipFill>
          <a:blip r:embed="rId3"/>
          <a:stretch>
            <a:fillRect/>
          </a:stretch>
        </p:blipFill>
        <p:spPr>
          <a:xfrm>
            <a:off x="5645694" y="1539045"/>
            <a:ext cx="215900" cy="190500"/>
          </a:xfrm>
          <a:prstGeom prst="rect">
            <a:avLst/>
          </a:prstGeom>
        </p:spPr>
      </p:pic>
      <p:pic>
        <p:nvPicPr>
          <p:cNvPr id="11" name="図 10">
            <a:extLst>
              <a:ext uri="{FF2B5EF4-FFF2-40B4-BE49-F238E27FC236}">
                <a16:creationId xmlns:a16="http://schemas.microsoft.com/office/drawing/2014/main" id="{6393E370-445C-019E-CEA0-1CF9DE13C064}"/>
              </a:ext>
            </a:extLst>
          </p:cNvPr>
          <p:cNvPicPr>
            <a:picLocks noChangeAspect="1"/>
          </p:cNvPicPr>
          <p:nvPr/>
        </p:nvPicPr>
        <p:blipFill>
          <a:blip r:embed="rId4"/>
          <a:stretch>
            <a:fillRect/>
          </a:stretch>
        </p:blipFill>
        <p:spPr>
          <a:xfrm>
            <a:off x="6782163" y="1539045"/>
            <a:ext cx="215900" cy="190500"/>
          </a:xfrm>
          <a:prstGeom prst="rect">
            <a:avLst/>
          </a:prstGeom>
        </p:spPr>
      </p:pic>
      <p:sp>
        <p:nvSpPr>
          <p:cNvPr id="5" name="スライド番号プレースホルダー 4">
            <a:extLst>
              <a:ext uri="{FF2B5EF4-FFF2-40B4-BE49-F238E27FC236}">
                <a16:creationId xmlns:a16="http://schemas.microsoft.com/office/drawing/2014/main" id="{DE9D8071-F745-6399-489A-4D241CA28387}"/>
              </a:ext>
            </a:extLst>
          </p:cNvPr>
          <p:cNvSpPr>
            <a:spLocks noGrp="1"/>
          </p:cNvSpPr>
          <p:nvPr>
            <p:ph type="sldNum" sz="quarter" idx="12"/>
          </p:nvPr>
        </p:nvSpPr>
        <p:spPr/>
        <p:txBody>
          <a:bodyPr/>
          <a:lstStyle/>
          <a:p>
            <a:fld id="{48F63A3B-78C7-47BE-AE5E-E10140E04643}" type="slidenum">
              <a:rPr lang="en-US" smtClean="0"/>
              <a:pPr/>
              <a:t>31</a:t>
            </a:fld>
            <a:r>
              <a:rPr lang="en-US"/>
              <a:t>/47</a:t>
            </a:r>
            <a:endParaRPr lang="en-US" dirty="0"/>
          </a:p>
        </p:txBody>
      </p:sp>
    </p:spTree>
    <p:extLst>
      <p:ext uri="{BB962C8B-B14F-4D97-AF65-F5344CB8AC3E}">
        <p14:creationId xmlns:p14="http://schemas.microsoft.com/office/powerpoint/2010/main" val="965922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測地線方程式の作用積分</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物体</a:t>
            </a:r>
            <a:r>
              <a:rPr kumimoji="1" lang="ja-JP" altLang="en-US" sz="1800">
                <a:latin typeface="Hiragino Kaku Gothic Std W8" panose="020B0800000000000000" pitchFamily="34" charset="-128"/>
                <a:ea typeface="Hiragino Kaku Gothic Std W8" panose="020B0800000000000000" pitchFamily="34" charset="-128"/>
              </a:rPr>
              <a:t>が曲がった時空上で、時間的に離れた任意の点　　点　　</a:t>
            </a:r>
            <a:r>
              <a:rPr lang="ja-JP" altLang="en-US" sz="1800"/>
              <a:t>を動くことを考えると、軌道の距離は極値をとる。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点　　と点　　を結ぶ曲線　　　の距離を　　とおく</a:t>
            </a: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これは、ラグラジアン</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の作用積分とみなせる。</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E8850328-7530-FD08-54DA-CC835709244B}"/>
              </a:ext>
            </a:extLst>
          </p:cNvPr>
          <p:cNvPicPr>
            <a:picLocks noChangeAspect="1"/>
          </p:cNvPicPr>
          <p:nvPr/>
        </p:nvPicPr>
        <p:blipFill>
          <a:blip r:embed="rId3"/>
          <a:stretch>
            <a:fillRect/>
          </a:stretch>
        </p:blipFill>
        <p:spPr>
          <a:xfrm>
            <a:off x="6129118" y="1552154"/>
            <a:ext cx="215900" cy="190500"/>
          </a:xfrm>
          <a:prstGeom prst="rect">
            <a:avLst/>
          </a:prstGeom>
        </p:spPr>
      </p:pic>
      <p:pic>
        <p:nvPicPr>
          <p:cNvPr id="6" name="図 5">
            <a:extLst>
              <a:ext uri="{FF2B5EF4-FFF2-40B4-BE49-F238E27FC236}">
                <a16:creationId xmlns:a16="http://schemas.microsoft.com/office/drawing/2014/main" id="{F05C44A2-6CD0-EAB9-9AB2-482798BAD824}"/>
              </a:ext>
            </a:extLst>
          </p:cNvPr>
          <p:cNvPicPr>
            <a:picLocks noChangeAspect="1"/>
          </p:cNvPicPr>
          <p:nvPr/>
        </p:nvPicPr>
        <p:blipFill>
          <a:blip r:embed="rId4"/>
          <a:stretch>
            <a:fillRect/>
          </a:stretch>
        </p:blipFill>
        <p:spPr>
          <a:xfrm>
            <a:off x="6810207" y="1542123"/>
            <a:ext cx="215900" cy="190500"/>
          </a:xfrm>
          <a:prstGeom prst="rect">
            <a:avLst/>
          </a:prstGeom>
        </p:spPr>
      </p:pic>
      <p:pic>
        <p:nvPicPr>
          <p:cNvPr id="12" name="図 11">
            <a:extLst>
              <a:ext uri="{FF2B5EF4-FFF2-40B4-BE49-F238E27FC236}">
                <a16:creationId xmlns:a16="http://schemas.microsoft.com/office/drawing/2014/main" id="{D52B41A7-F8E5-8961-093C-D51E9EE483A5}"/>
              </a:ext>
            </a:extLst>
          </p:cNvPr>
          <p:cNvPicPr>
            <a:picLocks noChangeAspect="1"/>
          </p:cNvPicPr>
          <p:nvPr/>
        </p:nvPicPr>
        <p:blipFill>
          <a:blip r:embed="rId5"/>
          <a:stretch>
            <a:fillRect/>
          </a:stretch>
        </p:blipFill>
        <p:spPr>
          <a:xfrm>
            <a:off x="3028950" y="2969258"/>
            <a:ext cx="2921000" cy="1308100"/>
          </a:xfrm>
          <a:prstGeom prst="rect">
            <a:avLst/>
          </a:prstGeom>
        </p:spPr>
      </p:pic>
      <p:pic>
        <p:nvPicPr>
          <p:cNvPr id="13" name="図 12">
            <a:extLst>
              <a:ext uri="{FF2B5EF4-FFF2-40B4-BE49-F238E27FC236}">
                <a16:creationId xmlns:a16="http://schemas.microsoft.com/office/drawing/2014/main" id="{84AE3154-42E4-0E46-2840-1C0E666849A2}"/>
              </a:ext>
            </a:extLst>
          </p:cNvPr>
          <p:cNvPicPr>
            <a:picLocks noChangeAspect="1"/>
          </p:cNvPicPr>
          <p:nvPr/>
        </p:nvPicPr>
        <p:blipFill>
          <a:blip r:embed="rId3"/>
          <a:stretch>
            <a:fillRect/>
          </a:stretch>
        </p:blipFill>
        <p:spPr>
          <a:xfrm>
            <a:off x="1060646" y="2576733"/>
            <a:ext cx="215900" cy="190500"/>
          </a:xfrm>
          <a:prstGeom prst="rect">
            <a:avLst/>
          </a:prstGeom>
        </p:spPr>
      </p:pic>
      <p:pic>
        <p:nvPicPr>
          <p:cNvPr id="14" name="図 13">
            <a:extLst>
              <a:ext uri="{FF2B5EF4-FFF2-40B4-BE49-F238E27FC236}">
                <a16:creationId xmlns:a16="http://schemas.microsoft.com/office/drawing/2014/main" id="{08B48D0D-86FA-87A9-AEBE-1607358F101C}"/>
              </a:ext>
            </a:extLst>
          </p:cNvPr>
          <p:cNvPicPr>
            <a:picLocks noChangeAspect="1"/>
          </p:cNvPicPr>
          <p:nvPr/>
        </p:nvPicPr>
        <p:blipFill>
          <a:blip r:embed="rId4"/>
          <a:stretch>
            <a:fillRect/>
          </a:stretch>
        </p:blipFill>
        <p:spPr>
          <a:xfrm>
            <a:off x="1980206" y="2587529"/>
            <a:ext cx="215900" cy="190500"/>
          </a:xfrm>
          <a:prstGeom prst="rect">
            <a:avLst/>
          </a:prstGeom>
        </p:spPr>
      </p:pic>
      <p:pic>
        <p:nvPicPr>
          <p:cNvPr id="4" name="図 3">
            <a:extLst>
              <a:ext uri="{FF2B5EF4-FFF2-40B4-BE49-F238E27FC236}">
                <a16:creationId xmlns:a16="http://schemas.microsoft.com/office/drawing/2014/main" id="{03552BF0-8259-C370-506B-B6C3AFD3C41D}"/>
              </a:ext>
            </a:extLst>
          </p:cNvPr>
          <p:cNvPicPr>
            <a:picLocks noChangeAspect="1"/>
          </p:cNvPicPr>
          <p:nvPr/>
        </p:nvPicPr>
        <p:blipFill>
          <a:blip r:embed="rId6"/>
          <a:stretch>
            <a:fillRect/>
          </a:stretch>
        </p:blipFill>
        <p:spPr>
          <a:xfrm>
            <a:off x="3575798" y="2505881"/>
            <a:ext cx="462357" cy="259200"/>
          </a:xfrm>
          <a:prstGeom prst="rect">
            <a:avLst/>
          </a:prstGeom>
        </p:spPr>
      </p:pic>
      <p:pic>
        <p:nvPicPr>
          <p:cNvPr id="8" name="図 7">
            <a:extLst>
              <a:ext uri="{FF2B5EF4-FFF2-40B4-BE49-F238E27FC236}">
                <a16:creationId xmlns:a16="http://schemas.microsoft.com/office/drawing/2014/main" id="{77A7A4E4-5718-768E-0C37-EB609D4A013F}"/>
              </a:ext>
            </a:extLst>
          </p:cNvPr>
          <p:cNvPicPr>
            <a:picLocks noChangeAspect="1"/>
          </p:cNvPicPr>
          <p:nvPr/>
        </p:nvPicPr>
        <p:blipFill>
          <a:blip r:embed="rId7"/>
          <a:stretch>
            <a:fillRect/>
          </a:stretch>
        </p:blipFill>
        <p:spPr>
          <a:xfrm>
            <a:off x="5210153" y="2549281"/>
            <a:ext cx="146050" cy="177800"/>
          </a:xfrm>
          <a:prstGeom prst="rect">
            <a:avLst/>
          </a:prstGeom>
        </p:spPr>
      </p:pic>
      <p:pic>
        <p:nvPicPr>
          <p:cNvPr id="10" name="図 9">
            <a:extLst>
              <a:ext uri="{FF2B5EF4-FFF2-40B4-BE49-F238E27FC236}">
                <a16:creationId xmlns:a16="http://schemas.microsoft.com/office/drawing/2014/main" id="{CA3C6719-67C7-25EE-FDE2-D22EE71A5155}"/>
              </a:ext>
            </a:extLst>
          </p:cNvPr>
          <p:cNvPicPr>
            <a:picLocks noChangeAspect="1"/>
          </p:cNvPicPr>
          <p:nvPr/>
        </p:nvPicPr>
        <p:blipFill>
          <a:blip r:embed="rId8"/>
          <a:stretch>
            <a:fillRect/>
          </a:stretch>
        </p:blipFill>
        <p:spPr>
          <a:xfrm>
            <a:off x="3034218" y="4726875"/>
            <a:ext cx="3270250" cy="596900"/>
          </a:xfrm>
          <a:prstGeom prst="rect">
            <a:avLst/>
          </a:prstGeom>
        </p:spPr>
      </p:pic>
      <p:sp>
        <p:nvSpPr>
          <p:cNvPr id="15" name="スライド番号プレースホルダー 14">
            <a:extLst>
              <a:ext uri="{FF2B5EF4-FFF2-40B4-BE49-F238E27FC236}">
                <a16:creationId xmlns:a16="http://schemas.microsoft.com/office/drawing/2014/main" id="{D7FA2434-6CC6-E7DA-1612-A9B2F70C0908}"/>
              </a:ext>
            </a:extLst>
          </p:cNvPr>
          <p:cNvSpPr>
            <a:spLocks noGrp="1"/>
          </p:cNvSpPr>
          <p:nvPr>
            <p:ph type="sldNum" sz="quarter" idx="12"/>
          </p:nvPr>
        </p:nvSpPr>
        <p:spPr/>
        <p:txBody>
          <a:bodyPr/>
          <a:lstStyle/>
          <a:p>
            <a:fld id="{48F63A3B-78C7-47BE-AE5E-E10140E04643}" type="slidenum">
              <a:rPr lang="en-US" smtClean="0"/>
              <a:pPr/>
              <a:t>32</a:t>
            </a:fld>
            <a:r>
              <a:rPr lang="en-US"/>
              <a:t>/47</a:t>
            </a:r>
            <a:endParaRPr lang="en-US" dirty="0"/>
          </a:p>
        </p:txBody>
      </p:sp>
    </p:spTree>
    <p:extLst>
      <p:ext uri="{BB962C8B-B14F-4D97-AF65-F5344CB8AC3E}">
        <p14:creationId xmlns:p14="http://schemas.microsoft.com/office/powerpoint/2010/main" val="2513008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測地線方程式の導出</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オイラー・ラグランジュ方程式</a:t>
            </a:r>
            <a:r>
              <a:rPr lang="ja-JP" altLang="en-US" sz="1800"/>
              <a:t>に拘束条件　　　　　　　　を課すことで</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物体の軌道を表す</a:t>
            </a:r>
            <a:r>
              <a:rPr lang="ja-JP" altLang="en-US" sz="1800">
                <a:solidFill>
                  <a:srgbClr val="FF0000"/>
                </a:solidFill>
              </a:rPr>
              <a:t>測地線方程式</a:t>
            </a:r>
            <a:endParaRPr lang="en-US" altLang="ja-JP" sz="1800" dirty="0">
              <a:solidFill>
                <a:srgbClr val="FF0000"/>
              </a:solidFill>
            </a:endParaRPr>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が得られる。</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14" name="図 13">
            <a:extLst>
              <a:ext uri="{FF2B5EF4-FFF2-40B4-BE49-F238E27FC236}">
                <a16:creationId xmlns:a16="http://schemas.microsoft.com/office/drawing/2014/main" id="{585D7DD0-F2FA-4F15-4DE6-175C95145E82}"/>
              </a:ext>
            </a:extLst>
          </p:cNvPr>
          <p:cNvPicPr>
            <a:picLocks noChangeAspect="1"/>
          </p:cNvPicPr>
          <p:nvPr/>
        </p:nvPicPr>
        <p:blipFill>
          <a:blip r:embed="rId3"/>
          <a:stretch>
            <a:fillRect/>
          </a:stretch>
        </p:blipFill>
        <p:spPr>
          <a:xfrm>
            <a:off x="5378171" y="1475836"/>
            <a:ext cx="1282700" cy="266700"/>
          </a:xfrm>
          <a:prstGeom prst="rect">
            <a:avLst/>
          </a:prstGeom>
        </p:spPr>
      </p:pic>
      <p:pic>
        <p:nvPicPr>
          <p:cNvPr id="6" name="図 5">
            <a:extLst>
              <a:ext uri="{FF2B5EF4-FFF2-40B4-BE49-F238E27FC236}">
                <a16:creationId xmlns:a16="http://schemas.microsoft.com/office/drawing/2014/main" id="{1ED197B4-3111-6258-B078-1B5B499CC7C6}"/>
              </a:ext>
            </a:extLst>
          </p:cNvPr>
          <p:cNvPicPr>
            <a:picLocks noChangeAspect="1"/>
          </p:cNvPicPr>
          <p:nvPr/>
        </p:nvPicPr>
        <p:blipFill>
          <a:blip r:embed="rId4"/>
          <a:stretch>
            <a:fillRect/>
          </a:stretch>
        </p:blipFill>
        <p:spPr>
          <a:xfrm>
            <a:off x="12700" y="-1602654"/>
            <a:ext cx="5410200" cy="977900"/>
          </a:xfrm>
          <a:prstGeom prst="rect">
            <a:avLst/>
          </a:prstGeom>
        </p:spPr>
      </p:pic>
      <p:pic>
        <p:nvPicPr>
          <p:cNvPr id="10" name="図 9">
            <a:extLst>
              <a:ext uri="{FF2B5EF4-FFF2-40B4-BE49-F238E27FC236}">
                <a16:creationId xmlns:a16="http://schemas.microsoft.com/office/drawing/2014/main" id="{ACAF988A-46E2-448A-72AD-EEA4ADC555F1}"/>
              </a:ext>
            </a:extLst>
          </p:cNvPr>
          <p:cNvPicPr>
            <a:picLocks noChangeAspect="1"/>
          </p:cNvPicPr>
          <p:nvPr/>
        </p:nvPicPr>
        <p:blipFill>
          <a:blip r:embed="rId5"/>
          <a:stretch>
            <a:fillRect/>
          </a:stretch>
        </p:blipFill>
        <p:spPr>
          <a:xfrm>
            <a:off x="3499931" y="5382164"/>
            <a:ext cx="2144138" cy="365125"/>
          </a:xfrm>
          <a:prstGeom prst="rect">
            <a:avLst/>
          </a:prstGeom>
        </p:spPr>
      </p:pic>
      <p:pic>
        <p:nvPicPr>
          <p:cNvPr id="4" name="図 3">
            <a:extLst>
              <a:ext uri="{FF2B5EF4-FFF2-40B4-BE49-F238E27FC236}">
                <a16:creationId xmlns:a16="http://schemas.microsoft.com/office/drawing/2014/main" id="{6D53C916-84E9-522E-0B81-E1D3A4FD95E5}"/>
              </a:ext>
            </a:extLst>
          </p:cNvPr>
          <p:cNvPicPr>
            <a:picLocks noChangeAspect="1"/>
          </p:cNvPicPr>
          <p:nvPr/>
        </p:nvPicPr>
        <p:blipFill>
          <a:blip r:embed="rId6"/>
          <a:stretch>
            <a:fillRect/>
          </a:stretch>
        </p:blipFill>
        <p:spPr>
          <a:xfrm>
            <a:off x="1747493" y="2243685"/>
            <a:ext cx="6063752" cy="1874020"/>
          </a:xfrm>
          <a:prstGeom prst="rect">
            <a:avLst/>
          </a:prstGeom>
        </p:spPr>
      </p:pic>
      <p:sp>
        <p:nvSpPr>
          <p:cNvPr id="5" name="スライド番号プレースホルダー 4">
            <a:extLst>
              <a:ext uri="{FF2B5EF4-FFF2-40B4-BE49-F238E27FC236}">
                <a16:creationId xmlns:a16="http://schemas.microsoft.com/office/drawing/2014/main" id="{379B7441-9071-5383-F5B8-28AF37CF3ACB}"/>
              </a:ext>
            </a:extLst>
          </p:cNvPr>
          <p:cNvSpPr>
            <a:spLocks noGrp="1"/>
          </p:cNvSpPr>
          <p:nvPr>
            <p:ph type="sldNum" sz="quarter" idx="12"/>
          </p:nvPr>
        </p:nvSpPr>
        <p:spPr/>
        <p:txBody>
          <a:bodyPr/>
          <a:lstStyle/>
          <a:p>
            <a:fld id="{48F63A3B-78C7-47BE-AE5E-E10140E04643}" type="slidenum">
              <a:rPr lang="en-US" smtClean="0"/>
              <a:pPr/>
              <a:t>33</a:t>
            </a:fld>
            <a:r>
              <a:rPr lang="en-US"/>
              <a:t>/47</a:t>
            </a:r>
            <a:endParaRPr lang="en-US" dirty="0"/>
          </a:p>
        </p:txBody>
      </p:sp>
    </p:spTree>
    <p:extLst>
      <p:ext uri="{BB962C8B-B14F-4D97-AF65-F5344CB8AC3E}">
        <p14:creationId xmlns:p14="http://schemas.microsoft.com/office/powerpoint/2010/main" val="791529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fontScale="90000"/>
          </a:bodyPr>
          <a:lstStyle/>
          <a:p>
            <a:r>
              <a:rPr kumimoji="1" lang="ja-JP" altLang="en-US">
                <a:latin typeface="Hiragino Kaku Gothic Std W8" panose="020B0800000000000000" pitchFamily="34" charset="-128"/>
                <a:ea typeface="Hiragino Kaku Gothic Std W8" panose="020B0800000000000000" pitchFamily="34" charset="-128"/>
              </a:rPr>
              <a:t>シュバルツシルト時空における測地線方程式</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先に導出したシュバルツシルト時空のクリストッフェル記号を用いて、測地線方程式を求めると以下のようになる。</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E648AB05-F36C-C064-96B1-649C32EF64DD}"/>
              </a:ext>
            </a:extLst>
          </p:cNvPr>
          <p:cNvPicPr>
            <a:picLocks noChangeAspect="1"/>
          </p:cNvPicPr>
          <p:nvPr/>
        </p:nvPicPr>
        <p:blipFill>
          <a:blip r:embed="rId3"/>
          <a:stretch>
            <a:fillRect/>
          </a:stretch>
        </p:blipFill>
        <p:spPr>
          <a:xfrm>
            <a:off x="1470764" y="2550672"/>
            <a:ext cx="1536700" cy="546100"/>
          </a:xfrm>
          <a:prstGeom prst="rect">
            <a:avLst/>
          </a:prstGeom>
        </p:spPr>
      </p:pic>
      <p:pic>
        <p:nvPicPr>
          <p:cNvPr id="6" name="図 5">
            <a:extLst>
              <a:ext uri="{FF2B5EF4-FFF2-40B4-BE49-F238E27FC236}">
                <a16:creationId xmlns:a16="http://schemas.microsoft.com/office/drawing/2014/main" id="{14CA713A-E6E1-0B81-6FDB-F6BC9AAE39D1}"/>
              </a:ext>
            </a:extLst>
          </p:cNvPr>
          <p:cNvPicPr>
            <a:picLocks noChangeAspect="1"/>
          </p:cNvPicPr>
          <p:nvPr/>
        </p:nvPicPr>
        <p:blipFill>
          <a:blip r:embed="rId4"/>
          <a:stretch>
            <a:fillRect/>
          </a:stretch>
        </p:blipFill>
        <p:spPr>
          <a:xfrm>
            <a:off x="1503645" y="3353594"/>
            <a:ext cx="5016500" cy="571500"/>
          </a:xfrm>
          <a:prstGeom prst="rect">
            <a:avLst/>
          </a:prstGeom>
        </p:spPr>
      </p:pic>
      <p:pic>
        <p:nvPicPr>
          <p:cNvPr id="8" name="図 7">
            <a:extLst>
              <a:ext uri="{FF2B5EF4-FFF2-40B4-BE49-F238E27FC236}">
                <a16:creationId xmlns:a16="http://schemas.microsoft.com/office/drawing/2014/main" id="{37F4583E-8F08-47F1-A3EA-6194283EF0C1}"/>
              </a:ext>
            </a:extLst>
          </p:cNvPr>
          <p:cNvPicPr>
            <a:picLocks noChangeAspect="1"/>
          </p:cNvPicPr>
          <p:nvPr/>
        </p:nvPicPr>
        <p:blipFill>
          <a:blip r:embed="rId5"/>
          <a:stretch>
            <a:fillRect/>
          </a:stretch>
        </p:blipFill>
        <p:spPr>
          <a:xfrm>
            <a:off x="1503645" y="4291145"/>
            <a:ext cx="2628900" cy="469900"/>
          </a:xfrm>
          <a:prstGeom prst="rect">
            <a:avLst/>
          </a:prstGeom>
        </p:spPr>
      </p:pic>
      <p:pic>
        <p:nvPicPr>
          <p:cNvPr id="9" name="図 8">
            <a:extLst>
              <a:ext uri="{FF2B5EF4-FFF2-40B4-BE49-F238E27FC236}">
                <a16:creationId xmlns:a16="http://schemas.microsoft.com/office/drawing/2014/main" id="{18ADDDDA-9403-EB04-624A-92A68857F065}"/>
              </a:ext>
            </a:extLst>
          </p:cNvPr>
          <p:cNvPicPr>
            <a:picLocks noChangeAspect="1"/>
          </p:cNvPicPr>
          <p:nvPr/>
        </p:nvPicPr>
        <p:blipFill>
          <a:blip r:embed="rId6"/>
          <a:stretch>
            <a:fillRect/>
          </a:stretch>
        </p:blipFill>
        <p:spPr>
          <a:xfrm>
            <a:off x="1529914" y="5106309"/>
            <a:ext cx="2374900" cy="469900"/>
          </a:xfrm>
          <a:prstGeom prst="rect">
            <a:avLst/>
          </a:prstGeom>
        </p:spPr>
      </p:pic>
      <p:pic>
        <p:nvPicPr>
          <p:cNvPr id="10" name="図 9">
            <a:extLst>
              <a:ext uri="{FF2B5EF4-FFF2-40B4-BE49-F238E27FC236}">
                <a16:creationId xmlns:a16="http://schemas.microsoft.com/office/drawing/2014/main" id="{7645A68B-A065-8034-0E0D-103E41D2D674}"/>
              </a:ext>
            </a:extLst>
          </p:cNvPr>
          <p:cNvPicPr>
            <a:picLocks noChangeAspect="1"/>
          </p:cNvPicPr>
          <p:nvPr/>
        </p:nvPicPr>
        <p:blipFill>
          <a:blip r:embed="rId7"/>
          <a:stretch>
            <a:fillRect/>
          </a:stretch>
        </p:blipFill>
        <p:spPr>
          <a:xfrm>
            <a:off x="5805987" y="4288971"/>
            <a:ext cx="1854200" cy="546100"/>
          </a:xfrm>
          <a:prstGeom prst="rect">
            <a:avLst/>
          </a:prstGeom>
        </p:spPr>
      </p:pic>
      <p:pic>
        <p:nvPicPr>
          <p:cNvPr id="11" name="図 10">
            <a:extLst>
              <a:ext uri="{FF2B5EF4-FFF2-40B4-BE49-F238E27FC236}">
                <a16:creationId xmlns:a16="http://schemas.microsoft.com/office/drawing/2014/main" id="{FE28C008-9D4D-1185-EE4F-78D4059F466F}"/>
              </a:ext>
            </a:extLst>
          </p:cNvPr>
          <p:cNvPicPr>
            <a:picLocks noChangeAspect="1"/>
          </p:cNvPicPr>
          <p:nvPr/>
        </p:nvPicPr>
        <p:blipFill>
          <a:blip r:embed="rId8"/>
          <a:stretch>
            <a:fillRect/>
          </a:stretch>
        </p:blipFill>
        <p:spPr>
          <a:xfrm>
            <a:off x="5805987" y="4839631"/>
            <a:ext cx="2133600" cy="596900"/>
          </a:xfrm>
          <a:prstGeom prst="rect">
            <a:avLst/>
          </a:prstGeom>
        </p:spPr>
      </p:pic>
      <p:sp>
        <p:nvSpPr>
          <p:cNvPr id="12" name="スライド番号プレースホルダー 11">
            <a:extLst>
              <a:ext uri="{FF2B5EF4-FFF2-40B4-BE49-F238E27FC236}">
                <a16:creationId xmlns:a16="http://schemas.microsoft.com/office/drawing/2014/main" id="{6F32B99A-E2C4-2E2B-F4BB-622B3D204E61}"/>
              </a:ext>
            </a:extLst>
          </p:cNvPr>
          <p:cNvSpPr>
            <a:spLocks noGrp="1"/>
          </p:cNvSpPr>
          <p:nvPr>
            <p:ph type="sldNum" sz="quarter" idx="12"/>
          </p:nvPr>
        </p:nvSpPr>
        <p:spPr/>
        <p:txBody>
          <a:bodyPr/>
          <a:lstStyle/>
          <a:p>
            <a:fld id="{48F63A3B-78C7-47BE-AE5E-E10140E04643}" type="slidenum">
              <a:rPr lang="en-US" smtClean="0"/>
              <a:pPr/>
              <a:t>34</a:t>
            </a:fld>
            <a:r>
              <a:rPr lang="en-US"/>
              <a:t>/47</a:t>
            </a:r>
            <a:endParaRPr lang="en-US" dirty="0"/>
          </a:p>
        </p:txBody>
      </p:sp>
    </p:spTree>
    <p:extLst>
      <p:ext uri="{BB962C8B-B14F-4D97-AF65-F5344CB8AC3E}">
        <p14:creationId xmlns:p14="http://schemas.microsoft.com/office/powerpoint/2010/main" val="2260728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赤道面上の測地線方程式</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シュバルツシルト時空が球対称であることを思い出すと</a:t>
            </a:r>
            <a:endParaRPr lang="en-US" altLang="ja-JP" sz="1800" dirty="0"/>
          </a:p>
          <a:p>
            <a:pPr marL="0" indent="0">
              <a:lnSpc>
                <a:spcPct val="100000"/>
              </a:lnSpc>
              <a:buNone/>
            </a:pPr>
            <a:r>
              <a:rPr lang="ja-JP" altLang="en-US" sz="1800"/>
              <a:t>赤道面上の軌道のみを考えれば良いので</a:t>
            </a:r>
            <a:endParaRPr lang="en-US" altLang="ja-JP" sz="1800" dirty="0"/>
          </a:p>
          <a:p>
            <a:pPr marL="0" indent="0">
              <a:lnSpc>
                <a:spcPct val="100000"/>
              </a:lnSpc>
              <a:buNone/>
            </a:pPr>
            <a:endParaRPr lang="en-US" altLang="ja-JP" sz="1800" dirty="0"/>
          </a:p>
          <a:p>
            <a:pPr marL="0" indent="0">
              <a:lnSpc>
                <a:spcPct val="100000"/>
              </a:lnSpc>
              <a:buNone/>
            </a:pPr>
            <a:r>
              <a:rPr lang="ja-JP" altLang="en-US" sz="1800"/>
              <a:t>　　　　　とおけば</a:t>
            </a:r>
            <a:endParaRPr lang="en-US" altLang="ja-JP" sz="1800" dirty="0"/>
          </a:p>
          <a:p>
            <a:pPr marL="0" indent="0">
              <a:lnSpc>
                <a:spcPct val="100000"/>
              </a:lnSpc>
              <a:buNone/>
            </a:pPr>
            <a:endParaRPr lang="en-US" altLang="ja-JP" sz="1800" dirty="0"/>
          </a:p>
          <a:p>
            <a:pPr marL="0" indent="0">
              <a:lnSpc>
                <a:spcPct val="100000"/>
              </a:lnSpc>
              <a:buNone/>
            </a:pPr>
            <a:r>
              <a:rPr lang="ja-JP" altLang="en-US" sz="1800"/>
              <a:t>測地線方程式は以下のように書き換えられる</a:t>
            </a:r>
            <a:endParaRPr lang="en-US" altLang="ja-JP" sz="1800" dirty="0"/>
          </a:p>
        </p:txBody>
      </p:sp>
      <p:pic>
        <p:nvPicPr>
          <p:cNvPr id="12" name="図 11">
            <a:extLst>
              <a:ext uri="{FF2B5EF4-FFF2-40B4-BE49-F238E27FC236}">
                <a16:creationId xmlns:a16="http://schemas.microsoft.com/office/drawing/2014/main" id="{EA9B5388-C6F8-76B4-F19A-306287E954A8}"/>
              </a:ext>
            </a:extLst>
          </p:cNvPr>
          <p:cNvPicPr>
            <a:picLocks noChangeAspect="1"/>
          </p:cNvPicPr>
          <p:nvPr/>
        </p:nvPicPr>
        <p:blipFill>
          <a:blip r:embed="rId3"/>
          <a:stretch>
            <a:fillRect/>
          </a:stretch>
        </p:blipFill>
        <p:spPr>
          <a:xfrm>
            <a:off x="1032387" y="2550443"/>
            <a:ext cx="571500" cy="406400"/>
          </a:xfrm>
          <a:prstGeom prst="rect">
            <a:avLst/>
          </a:prstGeom>
        </p:spPr>
      </p:pic>
      <p:pic>
        <p:nvPicPr>
          <p:cNvPr id="17" name="図 16">
            <a:extLst>
              <a:ext uri="{FF2B5EF4-FFF2-40B4-BE49-F238E27FC236}">
                <a16:creationId xmlns:a16="http://schemas.microsoft.com/office/drawing/2014/main" id="{20C49D6B-2220-FC6F-4B3C-CA91CE85D2B6}"/>
              </a:ext>
            </a:extLst>
          </p:cNvPr>
          <p:cNvPicPr>
            <a:picLocks noChangeAspect="1"/>
          </p:cNvPicPr>
          <p:nvPr/>
        </p:nvPicPr>
        <p:blipFill>
          <a:blip r:embed="rId4"/>
          <a:stretch>
            <a:fillRect/>
          </a:stretch>
        </p:blipFill>
        <p:spPr>
          <a:xfrm>
            <a:off x="1318137" y="4708012"/>
            <a:ext cx="3784600" cy="546100"/>
          </a:xfrm>
          <a:prstGeom prst="rect">
            <a:avLst/>
          </a:prstGeom>
        </p:spPr>
      </p:pic>
      <p:pic>
        <p:nvPicPr>
          <p:cNvPr id="5" name="図 4">
            <a:extLst>
              <a:ext uri="{FF2B5EF4-FFF2-40B4-BE49-F238E27FC236}">
                <a16:creationId xmlns:a16="http://schemas.microsoft.com/office/drawing/2014/main" id="{209877EB-1058-829D-1477-E7C3CC11A24F}"/>
              </a:ext>
            </a:extLst>
          </p:cNvPr>
          <p:cNvPicPr>
            <a:picLocks noChangeAspect="1"/>
          </p:cNvPicPr>
          <p:nvPr/>
        </p:nvPicPr>
        <p:blipFill>
          <a:blip r:embed="rId5"/>
          <a:stretch>
            <a:fillRect/>
          </a:stretch>
        </p:blipFill>
        <p:spPr>
          <a:xfrm>
            <a:off x="1318138" y="3976381"/>
            <a:ext cx="1616456" cy="546100"/>
          </a:xfrm>
          <a:prstGeom prst="rect">
            <a:avLst/>
          </a:prstGeom>
        </p:spPr>
      </p:pic>
      <p:pic>
        <p:nvPicPr>
          <p:cNvPr id="6" name="図 5">
            <a:extLst>
              <a:ext uri="{FF2B5EF4-FFF2-40B4-BE49-F238E27FC236}">
                <a16:creationId xmlns:a16="http://schemas.microsoft.com/office/drawing/2014/main" id="{0C0DCEDF-46B1-2DC0-7F57-D55D7C5CFB53}"/>
              </a:ext>
            </a:extLst>
          </p:cNvPr>
          <p:cNvPicPr>
            <a:picLocks noChangeAspect="1"/>
          </p:cNvPicPr>
          <p:nvPr/>
        </p:nvPicPr>
        <p:blipFill>
          <a:blip r:embed="rId6"/>
          <a:stretch>
            <a:fillRect/>
          </a:stretch>
        </p:blipFill>
        <p:spPr>
          <a:xfrm>
            <a:off x="1318137" y="5383411"/>
            <a:ext cx="1306530" cy="510363"/>
          </a:xfrm>
          <a:prstGeom prst="rect">
            <a:avLst/>
          </a:prstGeom>
        </p:spPr>
      </p:pic>
      <p:sp>
        <p:nvSpPr>
          <p:cNvPr id="9" name="テキスト ボックス 8">
            <a:extLst>
              <a:ext uri="{FF2B5EF4-FFF2-40B4-BE49-F238E27FC236}">
                <a16:creationId xmlns:a16="http://schemas.microsoft.com/office/drawing/2014/main" id="{9DA16AFB-7784-531B-742F-57FE0C53F15B}"/>
              </a:ext>
            </a:extLst>
          </p:cNvPr>
          <p:cNvSpPr txBox="1"/>
          <p:nvPr/>
        </p:nvSpPr>
        <p:spPr>
          <a:xfrm>
            <a:off x="2964251" y="4096418"/>
            <a:ext cx="2262158"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solidFill>
                  <a:srgbClr val="FF0000"/>
                </a:solidFill>
                <a:latin typeface="Hiragino Kaku Gothic Std W8" panose="020B0800000000000000" pitchFamily="34" charset="-128"/>
                <a:ea typeface="Hiragino Kaku Gothic Std W8" panose="020B0800000000000000" pitchFamily="34" charset="-128"/>
              </a:rPr>
              <a:t>エネルギー保存則</a:t>
            </a:r>
          </a:p>
        </p:txBody>
      </p:sp>
      <p:sp>
        <p:nvSpPr>
          <p:cNvPr id="10" name="テキスト ボックス 9">
            <a:extLst>
              <a:ext uri="{FF2B5EF4-FFF2-40B4-BE49-F238E27FC236}">
                <a16:creationId xmlns:a16="http://schemas.microsoft.com/office/drawing/2014/main" id="{3918143F-A145-53EC-B2FF-FCA4870C1825}"/>
              </a:ext>
            </a:extLst>
          </p:cNvPr>
          <p:cNvSpPr txBox="1"/>
          <p:nvPr/>
        </p:nvSpPr>
        <p:spPr>
          <a:xfrm>
            <a:off x="2964250" y="5475477"/>
            <a:ext cx="2012089"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solidFill>
                  <a:srgbClr val="FF0000"/>
                </a:solidFill>
                <a:latin typeface="Hiragino Kaku Gothic Std W8" panose="020B0800000000000000" pitchFamily="34" charset="-128"/>
                <a:ea typeface="Hiragino Kaku Gothic Std W8" panose="020B0800000000000000" pitchFamily="34" charset="-128"/>
              </a:rPr>
              <a:t>角運動量保存則</a:t>
            </a:r>
          </a:p>
        </p:txBody>
      </p:sp>
      <p:sp>
        <p:nvSpPr>
          <p:cNvPr id="4" name="スライド番号プレースホルダー 3">
            <a:extLst>
              <a:ext uri="{FF2B5EF4-FFF2-40B4-BE49-F238E27FC236}">
                <a16:creationId xmlns:a16="http://schemas.microsoft.com/office/drawing/2014/main" id="{BBDF966A-99A7-E9B1-3839-06017B3207FD}"/>
              </a:ext>
            </a:extLst>
          </p:cNvPr>
          <p:cNvSpPr>
            <a:spLocks noGrp="1"/>
          </p:cNvSpPr>
          <p:nvPr>
            <p:ph type="sldNum" sz="quarter" idx="12"/>
          </p:nvPr>
        </p:nvSpPr>
        <p:spPr/>
        <p:txBody>
          <a:bodyPr/>
          <a:lstStyle/>
          <a:p>
            <a:fld id="{48F63A3B-78C7-47BE-AE5E-E10140E04643}" type="slidenum">
              <a:rPr lang="en-US" smtClean="0"/>
              <a:pPr/>
              <a:t>35</a:t>
            </a:fld>
            <a:r>
              <a:rPr lang="en-US"/>
              <a:t>/47</a:t>
            </a:r>
            <a:endParaRPr lang="en-US" dirty="0"/>
          </a:p>
        </p:txBody>
      </p:sp>
    </p:spTree>
    <p:extLst>
      <p:ext uri="{BB962C8B-B14F-4D97-AF65-F5344CB8AC3E}">
        <p14:creationId xmlns:p14="http://schemas.microsoft.com/office/powerpoint/2010/main" val="4273593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保存則と有効ポテンシャル</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第</a:t>
            </a:r>
            <a:r>
              <a:rPr lang="en-US" altLang="ja-JP" sz="1800" dirty="0"/>
              <a:t>1</a:t>
            </a:r>
            <a:r>
              <a:rPr lang="ja-JP" altLang="en-US" sz="1800"/>
              <a:t>式は　　をエネルギーとして</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第</a:t>
            </a:r>
            <a:r>
              <a:rPr lang="en-US" altLang="ja-JP" sz="1800" dirty="0"/>
              <a:t>3</a:t>
            </a:r>
            <a:r>
              <a:rPr lang="ja-JP" altLang="en-US" sz="1800"/>
              <a:t>式は　　を角運動量として</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ここで、拘束条件より</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これを　　と　　を用いて、　　について解くと</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有効ポテンシャル</a:t>
            </a:r>
            <a:endParaRPr lang="en-US" altLang="ja-JP" sz="1800" dirty="0"/>
          </a:p>
        </p:txBody>
      </p:sp>
      <p:pic>
        <p:nvPicPr>
          <p:cNvPr id="8" name="図 7">
            <a:extLst>
              <a:ext uri="{FF2B5EF4-FFF2-40B4-BE49-F238E27FC236}">
                <a16:creationId xmlns:a16="http://schemas.microsoft.com/office/drawing/2014/main" id="{7FC5E8C3-C699-BB90-3D40-ABA785B47E9D}"/>
              </a:ext>
            </a:extLst>
          </p:cNvPr>
          <p:cNvPicPr>
            <a:picLocks noChangeAspect="1"/>
          </p:cNvPicPr>
          <p:nvPr/>
        </p:nvPicPr>
        <p:blipFill>
          <a:blip r:embed="rId3"/>
          <a:stretch>
            <a:fillRect/>
          </a:stretch>
        </p:blipFill>
        <p:spPr>
          <a:xfrm>
            <a:off x="1847850" y="2029364"/>
            <a:ext cx="1942042" cy="267194"/>
          </a:xfrm>
          <a:prstGeom prst="rect">
            <a:avLst/>
          </a:prstGeom>
        </p:spPr>
      </p:pic>
      <p:pic>
        <p:nvPicPr>
          <p:cNvPr id="9" name="図 8">
            <a:extLst>
              <a:ext uri="{FF2B5EF4-FFF2-40B4-BE49-F238E27FC236}">
                <a16:creationId xmlns:a16="http://schemas.microsoft.com/office/drawing/2014/main" id="{8BA6600D-18D0-31E0-C1AB-B4B59AC3C3DA}"/>
              </a:ext>
            </a:extLst>
          </p:cNvPr>
          <p:cNvPicPr>
            <a:picLocks noChangeAspect="1"/>
          </p:cNvPicPr>
          <p:nvPr/>
        </p:nvPicPr>
        <p:blipFill>
          <a:blip r:embed="rId4"/>
          <a:stretch>
            <a:fillRect/>
          </a:stretch>
        </p:blipFill>
        <p:spPr>
          <a:xfrm>
            <a:off x="1847850" y="3080471"/>
            <a:ext cx="1959726" cy="321395"/>
          </a:xfrm>
          <a:prstGeom prst="rect">
            <a:avLst/>
          </a:prstGeom>
        </p:spPr>
      </p:pic>
      <p:pic>
        <p:nvPicPr>
          <p:cNvPr id="11" name="図 10">
            <a:extLst>
              <a:ext uri="{FF2B5EF4-FFF2-40B4-BE49-F238E27FC236}">
                <a16:creationId xmlns:a16="http://schemas.microsoft.com/office/drawing/2014/main" id="{A69DF09C-CE93-53F6-28BD-56CB05F3D6E8}"/>
              </a:ext>
            </a:extLst>
          </p:cNvPr>
          <p:cNvPicPr>
            <a:picLocks noChangeAspect="1"/>
          </p:cNvPicPr>
          <p:nvPr/>
        </p:nvPicPr>
        <p:blipFill>
          <a:blip r:embed="rId5"/>
          <a:stretch>
            <a:fillRect/>
          </a:stretch>
        </p:blipFill>
        <p:spPr>
          <a:xfrm>
            <a:off x="1847850" y="4229133"/>
            <a:ext cx="3001272" cy="267194"/>
          </a:xfrm>
          <a:prstGeom prst="rect">
            <a:avLst/>
          </a:prstGeom>
        </p:spPr>
      </p:pic>
      <p:pic>
        <p:nvPicPr>
          <p:cNvPr id="12" name="図 11">
            <a:extLst>
              <a:ext uri="{FF2B5EF4-FFF2-40B4-BE49-F238E27FC236}">
                <a16:creationId xmlns:a16="http://schemas.microsoft.com/office/drawing/2014/main" id="{91D508BD-A6C9-EE4E-267C-6566348BC178}"/>
              </a:ext>
            </a:extLst>
          </p:cNvPr>
          <p:cNvPicPr>
            <a:picLocks noChangeAspect="1"/>
          </p:cNvPicPr>
          <p:nvPr/>
        </p:nvPicPr>
        <p:blipFill>
          <a:blip r:embed="rId6"/>
          <a:stretch>
            <a:fillRect/>
          </a:stretch>
        </p:blipFill>
        <p:spPr>
          <a:xfrm>
            <a:off x="2777160" y="5857111"/>
            <a:ext cx="3238500" cy="508000"/>
          </a:xfrm>
          <a:prstGeom prst="rect">
            <a:avLst/>
          </a:prstGeom>
        </p:spPr>
      </p:pic>
      <p:pic>
        <p:nvPicPr>
          <p:cNvPr id="13" name="図 12">
            <a:extLst>
              <a:ext uri="{FF2B5EF4-FFF2-40B4-BE49-F238E27FC236}">
                <a16:creationId xmlns:a16="http://schemas.microsoft.com/office/drawing/2014/main" id="{D77D1EBA-3E44-8D54-CB73-EF0C5D9C4B84}"/>
              </a:ext>
            </a:extLst>
          </p:cNvPr>
          <p:cNvPicPr>
            <a:picLocks noChangeAspect="1"/>
          </p:cNvPicPr>
          <p:nvPr/>
        </p:nvPicPr>
        <p:blipFill>
          <a:blip r:embed="rId7"/>
          <a:stretch>
            <a:fillRect/>
          </a:stretch>
        </p:blipFill>
        <p:spPr>
          <a:xfrm>
            <a:off x="1847850" y="5396283"/>
            <a:ext cx="1625600" cy="254000"/>
          </a:xfrm>
          <a:prstGeom prst="rect">
            <a:avLst/>
          </a:prstGeom>
        </p:spPr>
      </p:pic>
      <p:pic>
        <p:nvPicPr>
          <p:cNvPr id="14" name="図 13">
            <a:extLst>
              <a:ext uri="{FF2B5EF4-FFF2-40B4-BE49-F238E27FC236}">
                <a16:creationId xmlns:a16="http://schemas.microsoft.com/office/drawing/2014/main" id="{8813CF1F-B7E7-0AA5-3419-453078C63734}"/>
              </a:ext>
            </a:extLst>
          </p:cNvPr>
          <p:cNvPicPr>
            <a:picLocks noChangeAspect="1"/>
          </p:cNvPicPr>
          <p:nvPr/>
        </p:nvPicPr>
        <p:blipFill>
          <a:blip r:embed="rId8"/>
          <a:stretch>
            <a:fillRect/>
          </a:stretch>
        </p:blipFill>
        <p:spPr>
          <a:xfrm>
            <a:off x="3741649" y="4832181"/>
            <a:ext cx="242904" cy="267194"/>
          </a:xfrm>
          <a:prstGeom prst="rect">
            <a:avLst/>
          </a:prstGeom>
        </p:spPr>
      </p:pic>
      <p:pic>
        <p:nvPicPr>
          <p:cNvPr id="4" name="図 3">
            <a:extLst>
              <a:ext uri="{FF2B5EF4-FFF2-40B4-BE49-F238E27FC236}">
                <a16:creationId xmlns:a16="http://schemas.microsoft.com/office/drawing/2014/main" id="{AC2297E4-FA02-5421-F773-F9AA44C842CC}"/>
              </a:ext>
            </a:extLst>
          </p:cNvPr>
          <p:cNvPicPr>
            <a:picLocks noChangeAspect="1"/>
          </p:cNvPicPr>
          <p:nvPr/>
        </p:nvPicPr>
        <p:blipFill>
          <a:blip r:embed="rId9"/>
          <a:stretch>
            <a:fillRect/>
          </a:stretch>
        </p:blipFill>
        <p:spPr>
          <a:xfrm>
            <a:off x="1730438" y="1549608"/>
            <a:ext cx="171450" cy="158750"/>
          </a:xfrm>
          <a:prstGeom prst="rect">
            <a:avLst/>
          </a:prstGeom>
        </p:spPr>
      </p:pic>
      <p:pic>
        <p:nvPicPr>
          <p:cNvPr id="5" name="図 4">
            <a:extLst>
              <a:ext uri="{FF2B5EF4-FFF2-40B4-BE49-F238E27FC236}">
                <a16:creationId xmlns:a16="http://schemas.microsoft.com/office/drawing/2014/main" id="{E3128DAB-3FC2-5885-8D23-5D40DD419B14}"/>
              </a:ext>
            </a:extLst>
          </p:cNvPr>
          <p:cNvPicPr>
            <a:picLocks noChangeAspect="1"/>
          </p:cNvPicPr>
          <p:nvPr/>
        </p:nvPicPr>
        <p:blipFill>
          <a:blip r:embed="rId10"/>
          <a:stretch>
            <a:fillRect/>
          </a:stretch>
        </p:blipFill>
        <p:spPr>
          <a:xfrm>
            <a:off x="1802911" y="2654306"/>
            <a:ext cx="68662" cy="198357"/>
          </a:xfrm>
          <a:prstGeom prst="rect">
            <a:avLst/>
          </a:prstGeom>
        </p:spPr>
      </p:pic>
      <p:pic>
        <p:nvPicPr>
          <p:cNvPr id="6" name="図 5">
            <a:extLst>
              <a:ext uri="{FF2B5EF4-FFF2-40B4-BE49-F238E27FC236}">
                <a16:creationId xmlns:a16="http://schemas.microsoft.com/office/drawing/2014/main" id="{FA038ABC-40EA-62EE-35CE-678758A99964}"/>
              </a:ext>
            </a:extLst>
          </p:cNvPr>
          <p:cNvPicPr>
            <a:picLocks noChangeAspect="1"/>
          </p:cNvPicPr>
          <p:nvPr/>
        </p:nvPicPr>
        <p:blipFill>
          <a:blip r:embed="rId9"/>
          <a:stretch>
            <a:fillRect/>
          </a:stretch>
        </p:blipFill>
        <p:spPr>
          <a:xfrm>
            <a:off x="1532484" y="4907967"/>
            <a:ext cx="171450" cy="158750"/>
          </a:xfrm>
          <a:prstGeom prst="rect">
            <a:avLst/>
          </a:prstGeom>
        </p:spPr>
      </p:pic>
      <p:pic>
        <p:nvPicPr>
          <p:cNvPr id="10" name="図 9">
            <a:extLst>
              <a:ext uri="{FF2B5EF4-FFF2-40B4-BE49-F238E27FC236}">
                <a16:creationId xmlns:a16="http://schemas.microsoft.com/office/drawing/2014/main" id="{9176BDB7-90DA-D2B6-680F-60E9C11B4719}"/>
              </a:ext>
            </a:extLst>
          </p:cNvPr>
          <p:cNvPicPr>
            <a:picLocks noChangeAspect="1"/>
          </p:cNvPicPr>
          <p:nvPr/>
        </p:nvPicPr>
        <p:blipFill>
          <a:blip r:embed="rId10"/>
          <a:stretch>
            <a:fillRect/>
          </a:stretch>
        </p:blipFill>
        <p:spPr>
          <a:xfrm>
            <a:off x="2284255" y="4901307"/>
            <a:ext cx="68662" cy="198357"/>
          </a:xfrm>
          <a:prstGeom prst="rect">
            <a:avLst/>
          </a:prstGeom>
        </p:spPr>
      </p:pic>
      <p:sp>
        <p:nvSpPr>
          <p:cNvPr id="16" name="テキスト ボックス 15">
            <a:extLst>
              <a:ext uri="{FF2B5EF4-FFF2-40B4-BE49-F238E27FC236}">
                <a16:creationId xmlns:a16="http://schemas.microsoft.com/office/drawing/2014/main" id="{529FBB35-6883-3072-7DAE-0EC6DB281E22}"/>
              </a:ext>
            </a:extLst>
          </p:cNvPr>
          <p:cNvSpPr txBox="1"/>
          <p:nvPr/>
        </p:nvSpPr>
        <p:spPr>
          <a:xfrm>
            <a:off x="3678921" y="5408762"/>
            <a:ext cx="1800493" cy="369332"/>
          </a:xfrm>
          <a:prstGeom prst="rect">
            <a:avLst/>
          </a:prstGeom>
          <a:noFill/>
        </p:spPr>
        <p:txBody>
          <a:bodyPr wrap="none" rtlCol="0">
            <a:spAutoFit/>
          </a:bodyPr>
          <a:lstStyle/>
          <a:p>
            <a:r>
              <a:rPr kumimoji="1" lang="ja-JP" altLang="en-US">
                <a:solidFill>
                  <a:srgbClr val="FF0000"/>
                </a:solidFill>
                <a:latin typeface="Hiragino Kaku Gothic Std W8" panose="020B0800000000000000" pitchFamily="34" charset="-128"/>
                <a:ea typeface="Hiragino Kaku Gothic Std W8" panose="020B0800000000000000" pitchFamily="34" charset="-128"/>
              </a:rPr>
              <a:t>相対論的補正項</a:t>
            </a:r>
          </a:p>
        </p:txBody>
      </p:sp>
      <p:sp>
        <p:nvSpPr>
          <p:cNvPr id="25" name="フレーム 24">
            <a:extLst>
              <a:ext uri="{FF2B5EF4-FFF2-40B4-BE49-F238E27FC236}">
                <a16:creationId xmlns:a16="http://schemas.microsoft.com/office/drawing/2014/main" id="{74A7D0B1-C538-844C-036F-6F34D7568C85}"/>
              </a:ext>
            </a:extLst>
          </p:cNvPr>
          <p:cNvSpPr/>
          <p:nvPr/>
        </p:nvSpPr>
        <p:spPr>
          <a:xfrm>
            <a:off x="3606413" y="5753872"/>
            <a:ext cx="845271" cy="739001"/>
          </a:xfrm>
          <a:prstGeom prst="frame">
            <a:avLst/>
          </a:prstGeom>
          <a:solidFill>
            <a:srgbClr val="FF0000"/>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solidFill>
                <a:schemeClr val="tx1"/>
              </a:solidFill>
            </a:endParaRPr>
          </a:p>
        </p:txBody>
      </p:sp>
      <p:sp>
        <p:nvSpPr>
          <p:cNvPr id="26" name="スライド番号プレースホルダー 25">
            <a:extLst>
              <a:ext uri="{FF2B5EF4-FFF2-40B4-BE49-F238E27FC236}">
                <a16:creationId xmlns:a16="http://schemas.microsoft.com/office/drawing/2014/main" id="{A94CE75A-4D15-E274-4E5B-FDA40F788292}"/>
              </a:ext>
            </a:extLst>
          </p:cNvPr>
          <p:cNvSpPr>
            <a:spLocks noGrp="1"/>
          </p:cNvSpPr>
          <p:nvPr>
            <p:ph type="sldNum" sz="quarter" idx="12"/>
          </p:nvPr>
        </p:nvSpPr>
        <p:spPr/>
        <p:txBody>
          <a:bodyPr/>
          <a:lstStyle/>
          <a:p>
            <a:fld id="{48F63A3B-78C7-47BE-AE5E-E10140E04643}" type="slidenum">
              <a:rPr lang="en-US" smtClean="0"/>
              <a:pPr/>
              <a:t>36</a:t>
            </a:fld>
            <a:r>
              <a:rPr lang="en-US"/>
              <a:t>/47</a:t>
            </a:r>
            <a:endParaRPr lang="en-US" dirty="0"/>
          </a:p>
        </p:txBody>
      </p:sp>
    </p:spTree>
    <p:extLst>
      <p:ext uri="{BB962C8B-B14F-4D97-AF65-F5344CB8AC3E}">
        <p14:creationId xmlns:p14="http://schemas.microsoft.com/office/powerpoint/2010/main" val="4036426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lstStyle/>
          <a:p>
            <a:r>
              <a:rPr kumimoji="1" lang="ja-JP" altLang="en-US">
                <a:latin typeface="Hiragino Kaku Gothic Std W8" panose="020B0800000000000000" pitchFamily="34" charset="-128"/>
                <a:ea typeface="Hiragino Kaku Gothic Std W8" panose="020B0800000000000000" pitchFamily="34" charset="-128"/>
              </a:rPr>
              <a:t>解析</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143DCF5A-AE2D-DDAF-A3A4-2AFDA2EEA2FC}"/>
              </a:ext>
            </a:extLst>
          </p:cNvPr>
          <p:cNvSpPr>
            <a:spLocks noGrp="1"/>
          </p:cNvSpPr>
          <p:nvPr>
            <p:ph type="sldNum" sz="quarter" idx="12"/>
          </p:nvPr>
        </p:nvSpPr>
        <p:spPr/>
        <p:txBody>
          <a:bodyPr/>
          <a:lstStyle/>
          <a:p>
            <a:fld id="{48F63A3B-78C7-47BE-AE5E-E10140E04643}" type="slidenum">
              <a:rPr lang="en-US" smtClean="0"/>
              <a:t>37</a:t>
            </a:fld>
            <a:r>
              <a:rPr lang="en-US"/>
              <a:t>/47</a:t>
            </a:r>
            <a:endParaRPr lang="en-US" dirty="0"/>
          </a:p>
        </p:txBody>
      </p:sp>
    </p:spTree>
    <p:extLst>
      <p:ext uri="{BB962C8B-B14F-4D97-AF65-F5344CB8AC3E}">
        <p14:creationId xmlns:p14="http://schemas.microsoft.com/office/powerpoint/2010/main" val="595155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運動可能領域</a:t>
            </a:r>
          </a:p>
        </p:txBody>
      </p:sp>
      <p:grpSp>
        <p:nvGrpSpPr>
          <p:cNvPr id="11" name="グループ化 10">
            <a:extLst>
              <a:ext uri="{FF2B5EF4-FFF2-40B4-BE49-F238E27FC236}">
                <a16:creationId xmlns:a16="http://schemas.microsoft.com/office/drawing/2014/main" id="{5E5BDE37-5257-7FEE-F7D9-00067B27FC6A}"/>
              </a:ext>
            </a:extLst>
          </p:cNvPr>
          <p:cNvGrpSpPr>
            <a:grpSpLocks noChangeAspect="1"/>
          </p:cNvGrpSpPr>
          <p:nvPr/>
        </p:nvGrpSpPr>
        <p:grpSpPr>
          <a:xfrm>
            <a:off x="2224983" y="1703734"/>
            <a:ext cx="4694033" cy="4680000"/>
            <a:chOff x="1635659" y="1243878"/>
            <a:chExt cx="5796482" cy="5322023"/>
          </a:xfrm>
        </p:grpSpPr>
        <p:pic>
          <p:nvPicPr>
            <p:cNvPr id="10" name="図 9">
              <a:extLst>
                <a:ext uri="{FF2B5EF4-FFF2-40B4-BE49-F238E27FC236}">
                  <a16:creationId xmlns:a16="http://schemas.microsoft.com/office/drawing/2014/main" id="{FA3AAEB5-6BED-B719-7A15-8EDD63A510EE}"/>
                </a:ext>
              </a:extLst>
            </p:cNvPr>
            <p:cNvPicPr>
              <a:picLocks noChangeAspect="1"/>
            </p:cNvPicPr>
            <p:nvPr/>
          </p:nvPicPr>
          <p:blipFill>
            <a:blip r:embed="rId3"/>
            <a:stretch>
              <a:fillRect/>
            </a:stretch>
          </p:blipFill>
          <p:spPr>
            <a:xfrm>
              <a:off x="2038350" y="1243878"/>
              <a:ext cx="5067300" cy="5080000"/>
            </a:xfrm>
            <a:prstGeom prst="rect">
              <a:avLst/>
            </a:prstGeom>
          </p:spPr>
        </p:pic>
        <p:pic>
          <p:nvPicPr>
            <p:cNvPr id="13" name="図 12">
              <a:extLst>
                <a:ext uri="{FF2B5EF4-FFF2-40B4-BE49-F238E27FC236}">
                  <a16:creationId xmlns:a16="http://schemas.microsoft.com/office/drawing/2014/main" id="{3DD4AFC7-49D5-F287-A264-CB1610E247FA}"/>
                </a:ext>
              </a:extLst>
            </p:cNvPr>
            <p:cNvPicPr>
              <a:picLocks noChangeAspect="1"/>
            </p:cNvPicPr>
            <p:nvPr/>
          </p:nvPicPr>
          <p:blipFill>
            <a:blip r:embed="rId4"/>
            <a:stretch>
              <a:fillRect/>
            </a:stretch>
          </p:blipFill>
          <p:spPr>
            <a:xfrm>
              <a:off x="1743609" y="1264859"/>
              <a:ext cx="533400" cy="228600"/>
            </a:xfrm>
            <a:prstGeom prst="rect">
              <a:avLst/>
            </a:prstGeom>
          </p:spPr>
        </p:pic>
        <p:pic>
          <p:nvPicPr>
            <p:cNvPr id="15" name="図 14">
              <a:extLst>
                <a:ext uri="{FF2B5EF4-FFF2-40B4-BE49-F238E27FC236}">
                  <a16:creationId xmlns:a16="http://schemas.microsoft.com/office/drawing/2014/main" id="{CFB448BC-0060-0CAD-5743-37D840BE2960}"/>
                </a:ext>
              </a:extLst>
            </p:cNvPr>
            <p:cNvPicPr>
              <a:picLocks noChangeAspect="1"/>
            </p:cNvPicPr>
            <p:nvPr/>
          </p:nvPicPr>
          <p:blipFill>
            <a:blip r:embed="rId5"/>
            <a:stretch>
              <a:fillRect/>
            </a:stretch>
          </p:blipFill>
          <p:spPr>
            <a:xfrm>
              <a:off x="7178141" y="6146801"/>
              <a:ext cx="254000" cy="419100"/>
            </a:xfrm>
            <a:prstGeom prst="rect">
              <a:avLst/>
            </a:prstGeom>
          </p:spPr>
        </p:pic>
        <p:pic>
          <p:nvPicPr>
            <p:cNvPr id="16" name="図 15">
              <a:extLst>
                <a:ext uri="{FF2B5EF4-FFF2-40B4-BE49-F238E27FC236}">
                  <a16:creationId xmlns:a16="http://schemas.microsoft.com/office/drawing/2014/main" id="{2B86E3FC-8B4A-C45C-C11B-4FAA2709A9BA}"/>
                </a:ext>
              </a:extLst>
            </p:cNvPr>
            <p:cNvPicPr>
              <a:picLocks noChangeAspect="1"/>
            </p:cNvPicPr>
            <p:nvPr/>
          </p:nvPicPr>
          <p:blipFill>
            <a:blip r:embed="rId6"/>
            <a:stretch>
              <a:fillRect/>
            </a:stretch>
          </p:blipFill>
          <p:spPr>
            <a:xfrm>
              <a:off x="1635659" y="1968602"/>
              <a:ext cx="241300" cy="190500"/>
            </a:xfrm>
            <a:prstGeom prst="rect">
              <a:avLst/>
            </a:prstGeom>
          </p:spPr>
        </p:pic>
        <p:pic>
          <p:nvPicPr>
            <p:cNvPr id="17" name="図 16">
              <a:extLst>
                <a:ext uri="{FF2B5EF4-FFF2-40B4-BE49-F238E27FC236}">
                  <a16:creationId xmlns:a16="http://schemas.microsoft.com/office/drawing/2014/main" id="{E4BDB582-2E84-F88F-EB0C-7E2E1A2352DA}"/>
                </a:ext>
              </a:extLst>
            </p:cNvPr>
            <p:cNvPicPr>
              <a:picLocks noChangeAspect="1"/>
            </p:cNvPicPr>
            <p:nvPr/>
          </p:nvPicPr>
          <p:blipFill>
            <a:blip r:embed="rId7"/>
            <a:stretch>
              <a:fillRect/>
            </a:stretch>
          </p:blipFill>
          <p:spPr>
            <a:xfrm>
              <a:off x="1649680" y="2277496"/>
              <a:ext cx="241300" cy="190500"/>
            </a:xfrm>
            <a:prstGeom prst="rect">
              <a:avLst/>
            </a:prstGeom>
          </p:spPr>
        </p:pic>
        <p:pic>
          <p:nvPicPr>
            <p:cNvPr id="19" name="図 18">
              <a:extLst>
                <a:ext uri="{FF2B5EF4-FFF2-40B4-BE49-F238E27FC236}">
                  <a16:creationId xmlns:a16="http://schemas.microsoft.com/office/drawing/2014/main" id="{1667FA5F-1D2A-60E5-FCBD-73284566977B}"/>
                </a:ext>
              </a:extLst>
            </p:cNvPr>
            <p:cNvPicPr>
              <a:picLocks noChangeAspect="1"/>
            </p:cNvPicPr>
            <p:nvPr/>
          </p:nvPicPr>
          <p:blipFill>
            <a:blip r:embed="rId8"/>
            <a:stretch>
              <a:fillRect/>
            </a:stretch>
          </p:blipFill>
          <p:spPr>
            <a:xfrm>
              <a:off x="1635659" y="3611808"/>
              <a:ext cx="241300" cy="190500"/>
            </a:xfrm>
            <a:prstGeom prst="rect">
              <a:avLst/>
            </a:prstGeom>
          </p:spPr>
        </p:pic>
        <p:pic>
          <p:nvPicPr>
            <p:cNvPr id="21" name="図 20">
              <a:extLst>
                <a:ext uri="{FF2B5EF4-FFF2-40B4-BE49-F238E27FC236}">
                  <a16:creationId xmlns:a16="http://schemas.microsoft.com/office/drawing/2014/main" id="{66249671-4198-89A0-CC0A-6B665ACDE893}"/>
                </a:ext>
              </a:extLst>
            </p:cNvPr>
            <p:cNvPicPr>
              <a:picLocks noChangeAspect="1"/>
            </p:cNvPicPr>
            <p:nvPr/>
          </p:nvPicPr>
          <p:blipFill>
            <a:blip r:embed="rId9"/>
            <a:stretch>
              <a:fillRect/>
            </a:stretch>
          </p:blipFill>
          <p:spPr>
            <a:xfrm>
              <a:off x="1635659" y="5098429"/>
              <a:ext cx="241300" cy="190500"/>
            </a:xfrm>
            <a:prstGeom prst="rect">
              <a:avLst/>
            </a:prstGeom>
          </p:spPr>
        </p:pic>
        <p:sp>
          <p:nvSpPr>
            <p:cNvPr id="3" name="テキスト ボックス 2">
              <a:extLst>
                <a:ext uri="{FF2B5EF4-FFF2-40B4-BE49-F238E27FC236}">
                  <a16:creationId xmlns:a16="http://schemas.microsoft.com/office/drawing/2014/main" id="{6506DFDC-C450-3C27-1527-E6E8DF015A1A}"/>
                </a:ext>
              </a:extLst>
            </p:cNvPr>
            <p:cNvSpPr txBox="1"/>
            <p:nvPr/>
          </p:nvSpPr>
          <p:spPr>
            <a:xfrm>
              <a:off x="2153265" y="6146801"/>
              <a:ext cx="308098" cy="369332"/>
            </a:xfrm>
            <a:prstGeom prst="rect">
              <a:avLst/>
            </a:prstGeom>
            <a:noFill/>
          </p:spPr>
          <p:txBody>
            <a:bodyPr wrap="none" rtlCol="0">
              <a:spAutoFit/>
            </a:bodyPr>
            <a:lstStyle/>
            <a:p>
              <a:r>
                <a:rPr kumimoji="1" lang="en-US" altLang="ja-JP" dirty="0"/>
                <a:t>2</a:t>
              </a:r>
              <a:endParaRPr kumimoji="1" lang="ja-JP" altLang="en-US"/>
            </a:p>
          </p:txBody>
        </p:sp>
        <p:sp>
          <p:nvSpPr>
            <p:cNvPr id="5" name="正方形/長方形 4">
              <a:extLst>
                <a:ext uri="{FF2B5EF4-FFF2-40B4-BE49-F238E27FC236}">
                  <a16:creationId xmlns:a16="http://schemas.microsoft.com/office/drawing/2014/main" id="{BFB38B9A-1AB9-1DF6-373A-1290F67983B8}"/>
                </a:ext>
              </a:extLst>
            </p:cNvPr>
            <p:cNvSpPr/>
            <p:nvPr/>
          </p:nvSpPr>
          <p:spPr>
            <a:xfrm>
              <a:off x="2350749" y="2080952"/>
              <a:ext cx="4713726" cy="5469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91E183AD-04A2-8851-7890-16FAFF11CB8A}"/>
                </a:ext>
              </a:extLst>
            </p:cNvPr>
            <p:cNvSpPr/>
            <p:nvPr/>
          </p:nvSpPr>
          <p:spPr>
            <a:xfrm>
              <a:off x="3028950" y="3679711"/>
              <a:ext cx="4035525" cy="5469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9597C79-B65A-91E3-F550-F5D8B2519AE7}"/>
                </a:ext>
              </a:extLst>
            </p:cNvPr>
            <p:cNvSpPr/>
            <p:nvPr/>
          </p:nvSpPr>
          <p:spPr>
            <a:xfrm>
              <a:off x="2348911" y="2233352"/>
              <a:ext cx="4713726" cy="5469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4D0750CD-CCD8-1F8B-F548-F0501DDD5FAC}"/>
                </a:ext>
              </a:extLst>
            </p:cNvPr>
            <p:cNvSpPr/>
            <p:nvPr/>
          </p:nvSpPr>
          <p:spPr>
            <a:xfrm>
              <a:off x="2348912" y="3684733"/>
              <a:ext cx="149796" cy="4571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a:extLst>
                <a:ext uri="{FF2B5EF4-FFF2-40B4-BE49-F238E27FC236}">
                  <a16:creationId xmlns:a16="http://schemas.microsoft.com/office/drawing/2014/main" id="{AB9E9E1D-25B0-1A1E-B1BC-4E642A9892D6}"/>
                </a:ext>
              </a:extLst>
            </p:cNvPr>
            <p:cNvSpPr/>
            <p:nvPr/>
          </p:nvSpPr>
          <p:spPr>
            <a:xfrm>
              <a:off x="2348911" y="5195720"/>
              <a:ext cx="112452" cy="496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715663B5-A212-DF72-86C1-26B07743128B}"/>
                </a:ext>
              </a:extLst>
            </p:cNvPr>
            <p:cNvSpPr/>
            <p:nvPr/>
          </p:nvSpPr>
          <p:spPr>
            <a:xfrm>
              <a:off x="2348911" y="5384051"/>
              <a:ext cx="112452" cy="496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a:extLst>
                <a:ext uri="{FF2B5EF4-FFF2-40B4-BE49-F238E27FC236}">
                  <a16:creationId xmlns:a16="http://schemas.microsoft.com/office/drawing/2014/main" id="{463006DD-6C61-5C77-D676-C0DC93FE5ACC}"/>
                </a:ext>
              </a:extLst>
            </p:cNvPr>
            <p:cNvSpPr/>
            <p:nvPr/>
          </p:nvSpPr>
          <p:spPr>
            <a:xfrm>
              <a:off x="3901787" y="5190698"/>
              <a:ext cx="3203863" cy="4571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a:extLst>
                <a:ext uri="{FF2B5EF4-FFF2-40B4-BE49-F238E27FC236}">
                  <a16:creationId xmlns:a16="http://schemas.microsoft.com/office/drawing/2014/main" id="{DCEC2F50-BA49-0904-0832-5F57450A4BCF}"/>
                </a:ext>
              </a:extLst>
            </p:cNvPr>
            <p:cNvSpPr/>
            <p:nvPr/>
          </p:nvSpPr>
          <p:spPr>
            <a:xfrm>
              <a:off x="4738102" y="5370037"/>
              <a:ext cx="112452" cy="496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4" name="図 23">
              <a:extLst>
                <a:ext uri="{FF2B5EF4-FFF2-40B4-BE49-F238E27FC236}">
                  <a16:creationId xmlns:a16="http://schemas.microsoft.com/office/drawing/2014/main" id="{FF16B6DE-B908-4282-FD22-42C31CB5EC92}"/>
                </a:ext>
              </a:extLst>
            </p:cNvPr>
            <p:cNvPicPr>
              <a:picLocks noChangeAspect="1"/>
            </p:cNvPicPr>
            <p:nvPr/>
          </p:nvPicPr>
          <p:blipFill>
            <a:blip r:embed="rId10"/>
            <a:stretch>
              <a:fillRect/>
            </a:stretch>
          </p:blipFill>
          <p:spPr>
            <a:xfrm>
              <a:off x="1649680" y="5408887"/>
              <a:ext cx="241300" cy="190500"/>
            </a:xfrm>
            <a:prstGeom prst="rect">
              <a:avLst/>
            </a:prstGeom>
          </p:spPr>
        </p:pic>
        <p:pic>
          <p:nvPicPr>
            <p:cNvPr id="4" name="図 3">
              <a:extLst>
                <a:ext uri="{FF2B5EF4-FFF2-40B4-BE49-F238E27FC236}">
                  <a16:creationId xmlns:a16="http://schemas.microsoft.com/office/drawing/2014/main" id="{DE0F8C7A-669A-4318-1928-BE3F6485AD96}"/>
                </a:ext>
              </a:extLst>
            </p:cNvPr>
            <p:cNvPicPr>
              <a:picLocks noChangeAspect="1"/>
            </p:cNvPicPr>
            <p:nvPr/>
          </p:nvPicPr>
          <p:blipFill>
            <a:blip r:embed="rId11"/>
            <a:stretch>
              <a:fillRect/>
            </a:stretch>
          </p:blipFill>
          <p:spPr>
            <a:xfrm>
              <a:off x="3086524" y="2972720"/>
              <a:ext cx="3238500" cy="508000"/>
            </a:xfrm>
            <a:prstGeom prst="rect">
              <a:avLst/>
            </a:prstGeom>
          </p:spPr>
        </p:pic>
      </p:grpSp>
      <p:sp>
        <p:nvSpPr>
          <p:cNvPr id="25" name="コンテンツ プレースホルダー 2">
            <a:extLst>
              <a:ext uri="{FF2B5EF4-FFF2-40B4-BE49-F238E27FC236}">
                <a16:creationId xmlns:a16="http://schemas.microsoft.com/office/drawing/2014/main" id="{F85F3E21-F952-25A0-B2E9-728338F37D6F}"/>
              </a:ext>
            </a:extLst>
          </p:cNvPr>
          <p:cNvSpPr>
            <a:spLocks noGrp="1"/>
          </p:cNvSpPr>
          <p:nvPr>
            <p:ph idx="1"/>
          </p:nvPr>
        </p:nvSpPr>
        <p:spPr>
          <a:xfrm>
            <a:off x="628650" y="1139837"/>
            <a:ext cx="7886700" cy="5353037"/>
          </a:xfrm>
        </p:spPr>
        <p:txBody>
          <a:bodyPr>
            <a:normAutofit/>
          </a:bodyPr>
          <a:lstStyle/>
          <a:p>
            <a:pPr marL="0" indent="0">
              <a:lnSpc>
                <a:spcPct val="100000"/>
              </a:lnSpc>
              <a:buNone/>
            </a:pPr>
            <a:r>
              <a:rPr lang="ja-JP" altLang="en-US" sz="1800"/>
              <a:t>シュバルツシルト時空における運動可能領域の式は</a:t>
            </a:r>
            <a:endParaRPr lang="en-US" altLang="ja-JP" sz="1800" dirty="0"/>
          </a:p>
        </p:txBody>
      </p:sp>
      <p:pic>
        <p:nvPicPr>
          <p:cNvPr id="28" name="図 27">
            <a:extLst>
              <a:ext uri="{FF2B5EF4-FFF2-40B4-BE49-F238E27FC236}">
                <a16:creationId xmlns:a16="http://schemas.microsoft.com/office/drawing/2014/main" id="{C30DE1C7-AF3A-9CF0-A8F0-E97B525FBC18}"/>
              </a:ext>
            </a:extLst>
          </p:cNvPr>
          <p:cNvPicPr>
            <a:picLocks noChangeAspect="1"/>
          </p:cNvPicPr>
          <p:nvPr/>
        </p:nvPicPr>
        <p:blipFill>
          <a:blip r:embed="rId12"/>
          <a:stretch>
            <a:fillRect/>
          </a:stretch>
        </p:blipFill>
        <p:spPr>
          <a:xfrm>
            <a:off x="6241108" y="1208690"/>
            <a:ext cx="1536700" cy="254000"/>
          </a:xfrm>
          <a:prstGeom prst="rect">
            <a:avLst/>
          </a:prstGeom>
        </p:spPr>
      </p:pic>
      <p:sp>
        <p:nvSpPr>
          <p:cNvPr id="8" name="スライド番号プレースホルダー 7">
            <a:extLst>
              <a:ext uri="{FF2B5EF4-FFF2-40B4-BE49-F238E27FC236}">
                <a16:creationId xmlns:a16="http://schemas.microsoft.com/office/drawing/2014/main" id="{3796F8C9-FE28-3715-690D-C442BC4CE8BF}"/>
              </a:ext>
            </a:extLst>
          </p:cNvPr>
          <p:cNvSpPr>
            <a:spLocks noGrp="1"/>
          </p:cNvSpPr>
          <p:nvPr>
            <p:ph type="sldNum" sz="quarter" idx="12"/>
          </p:nvPr>
        </p:nvSpPr>
        <p:spPr/>
        <p:txBody>
          <a:bodyPr/>
          <a:lstStyle/>
          <a:p>
            <a:fld id="{48F63A3B-78C7-47BE-AE5E-E10140E04643}" type="slidenum">
              <a:rPr lang="en-US" smtClean="0"/>
              <a:pPr/>
              <a:t>38</a:t>
            </a:fld>
            <a:r>
              <a:rPr lang="en-US"/>
              <a:t>/47</a:t>
            </a:r>
            <a:endParaRPr lang="en-US" dirty="0"/>
          </a:p>
        </p:txBody>
      </p:sp>
    </p:spTree>
    <p:extLst>
      <p:ext uri="{BB962C8B-B14F-4D97-AF65-F5344CB8AC3E}">
        <p14:creationId xmlns:p14="http://schemas.microsoft.com/office/powerpoint/2010/main" val="306034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運動可能領域の分類</a:t>
            </a:r>
          </a:p>
        </p:txBody>
      </p:sp>
      <p:pic>
        <p:nvPicPr>
          <p:cNvPr id="8" name="図 7">
            <a:extLst>
              <a:ext uri="{FF2B5EF4-FFF2-40B4-BE49-F238E27FC236}">
                <a16:creationId xmlns:a16="http://schemas.microsoft.com/office/drawing/2014/main" id="{6C6041BC-D8F4-11DB-32B8-A062D1B00A7D}"/>
              </a:ext>
            </a:extLst>
          </p:cNvPr>
          <p:cNvPicPr>
            <a:picLocks noChangeAspect="1"/>
          </p:cNvPicPr>
          <p:nvPr/>
        </p:nvPicPr>
        <p:blipFill>
          <a:blip r:embed="rId3"/>
          <a:stretch>
            <a:fillRect/>
          </a:stretch>
        </p:blipFill>
        <p:spPr>
          <a:xfrm>
            <a:off x="744609" y="1754862"/>
            <a:ext cx="241300" cy="190500"/>
          </a:xfrm>
          <a:prstGeom prst="rect">
            <a:avLst/>
          </a:prstGeom>
        </p:spPr>
      </p:pic>
      <p:pic>
        <p:nvPicPr>
          <p:cNvPr id="9" name="図 8">
            <a:extLst>
              <a:ext uri="{FF2B5EF4-FFF2-40B4-BE49-F238E27FC236}">
                <a16:creationId xmlns:a16="http://schemas.microsoft.com/office/drawing/2014/main" id="{897874D8-991A-F6A0-6FED-27CF58C3E0CB}"/>
              </a:ext>
            </a:extLst>
          </p:cNvPr>
          <p:cNvPicPr>
            <a:picLocks noChangeAspect="1"/>
          </p:cNvPicPr>
          <p:nvPr/>
        </p:nvPicPr>
        <p:blipFill>
          <a:blip r:embed="rId4"/>
          <a:stretch>
            <a:fillRect/>
          </a:stretch>
        </p:blipFill>
        <p:spPr>
          <a:xfrm>
            <a:off x="744609" y="2369993"/>
            <a:ext cx="241300" cy="190500"/>
          </a:xfrm>
          <a:prstGeom prst="rect">
            <a:avLst/>
          </a:prstGeom>
        </p:spPr>
      </p:pic>
      <p:pic>
        <p:nvPicPr>
          <p:cNvPr id="10" name="図 9">
            <a:extLst>
              <a:ext uri="{FF2B5EF4-FFF2-40B4-BE49-F238E27FC236}">
                <a16:creationId xmlns:a16="http://schemas.microsoft.com/office/drawing/2014/main" id="{7D937793-5158-9F0A-ECE1-7515B0F504DF}"/>
              </a:ext>
            </a:extLst>
          </p:cNvPr>
          <p:cNvPicPr>
            <a:picLocks noChangeAspect="1"/>
          </p:cNvPicPr>
          <p:nvPr/>
        </p:nvPicPr>
        <p:blipFill>
          <a:blip r:embed="rId5"/>
          <a:stretch>
            <a:fillRect/>
          </a:stretch>
        </p:blipFill>
        <p:spPr>
          <a:xfrm>
            <a:off x="744609" y="2989071"/>
            <a:ext cx="241300" cy="190500"/>
          </a:xfrm>
          <a:prstGeom prst="rect">
            <a:avLst/>
          </a:prstGeom>
        </p:spPr>
      </p:pic>
      <p:pic>
        <p:nvPicPr>
          <p:cNvPr id="11" name="図 10">
            <a:extLst>
              <a:ext uri="{FF2B5EF4-FFF2-40B4-BE49-F238E27FC236}">
                <a16:creationId xmlns:a16="http://schemas.microsoft.com/office/drawing/2014/main" id="{8CCD3F5A-D7A4-55F3-2B63-DFAED3955F61}"/>
              </a:ext>
            </a:extLst>
          </p:cNvPr>
          <p:cNvPicPr>
            <a:picLocks noChangeAspect="1"/>
          </p:cNvPicPr>
          <p:nvPr/>
        </p:nvPicPr>
        <p:blipFill>
          <a:blip r:embed="rId6"/>
          <a:stretch>
            <a:fillRect/>
          </a:stretch>
        </p:blipFill>
        <p:spPr>
          <a:xfrm>
            <a:off x="744609" y="3608149"/>
            <a:ext cx="241300" cy="190500"/>
          </a:xfrm>
          <a:prstGeom prst="rect">
            <a:avLst/>
          </a:prstGeom>
        </p:spPr>
      </p:pic>
      <p:sp>
        <p:nvSpPr>
          <p:cNvPr id="12" name="テキスト ボックス 11">
            <a:extLst>
              <a:ext uri="{FF2B5EF4-FFF2-40B4-BE49-F238E27FC236}">
                <a16:creationId xmlns:a16="http://schemas.microsoft.com/office/drawing/2014/main" id="{750C3FB7-2628-2F0D-092C-1D215179547D}"/>
              </a:ext>
            </a:extLst>
          </p:cNvPr>
          <p:cNvSpPr txBox="1"/>
          <p:nvPr/>
        </p:nvSpPr>
        <p:spPr>
          <a:xfrm>
            <a:off x="1196095" y="1665446"/>
            <a:ext cx="5262979"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重力源へ落下、もしくは無限遠へ飛んでゆく軌道</a:t>
            </a:r>
          </a:p>
        </p:txBody>
      </p:sp>
      <p:sp>
        <p:nvSpPr>
          <p:cNvPr id="14" name="テキスト ボックス 13">
            <a:extLst>
              <a:ext uri="{FF2B5EF4-FFF2-40B4-BE49-F238E27FC236}">
                <a16:creationId xmlns:a16="http://schemas.microsoft.com/office/drawing/2014/main" id="{151D653D-2487-3777-317A-72C23717B1A6}"/>
              </a:ext>
            </a:extLst>
          </p:cNvPr>
          <p:cNvSpPr txBox="1"/>
          <p:nvPr/>
        </p:nvSpPr>
        <p:spPr>
          <a:xfrm>
            <a:off x="1219609" y="2907271"/>
            <a:ext cx="7340471"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あるところまで重力源へ近づき、散乱されて無限遠へ飛んでゆく軌道</a:t>
            </a:r>
          </a:p>
        </p:txBody>
      </p:sp>
      <p:grpSp>
        <p:nvGrpSpPr>
          <p:cNvPr id="34" name="グループ化 33">
            <a:extLst>
              <a:ext uri="{FF2B5EF4-FFF2-40B4-BE49-F238E27FC236}">
                <a16:creationId xmlns:a16="http://schemas.microsoft.com/office/drawing/2014/main" id="{CD2A6A08-E3A6-F973-0E1A-62A3A05F592E}"/>
              </a:ext>
            </a:extLst>
          </p:cNvPr>
          <p:cNvGrpSpPr/>
          <p:nvPr/>
        </p:nvGrpSpPr>
        <p:grpSpPr>
          <a:xfrm>
            <a:off x="4727942" y="3537735"/>
            <a:ext cx="3016862" cy="2921553"/>
            <a:chOff x="1635659" y="1243878"/>
            <a:chExt cx="5796482" cy="5561039"/>
          </a:xfrm>
        </p:grpSpPr>
        <p:pic>
          <p:nvPicPr>
            <p:cNvPr id="13" name="図 12">
              <a:extLst>
                <a:ext uri="{FF2B5EF4-FFF2-40B4-BE49-F238E27FC236}">
                  <a16:creationId xmlns:a16="http://schemas.microsoft.com/office/drawing/2014/main" id="{0C94602C-318F-BB13-0038-6BD52A1621C5}"/>
                </a:ext>
              </a:extLst>
            </p:cNvPr>
            <p:cNvPicPr>
              <a:picLocks noChangeAspect="1"/>
            </p:cNvPicPr>
            <p:nvPr/>
          </p:nvPicPr>
          <p:blipFill>
            <a:blip r:embed="rId7"/>
            <a:stretch>
              <a:fillRect/>
            </a:stretch>
          </p:blipFill>
          <p:spPr>
            <a:xfrm>
              <a:off x="2038350" y="1243878"/>
              <a:ext cx="5067300" cy="5080000"/>
            </a:xfrm>
            <a:prstGeom prst="rect">
              <a:avLst/>
            </a:prstGeom>
          </p:spPr>
        </p:pic>
        <p:pic>
          <p:nvPicPr>
            <p:cNvPr id="17" name="図 16">
              <a:extLst>
                <a:ext uri="{FF2B5EF4-FFF2-40B4-BE49-F238E27FC236}">
                  <a16:creationId xmlns:a16="http://schemas.microsoft.com/office/drawing/2014/main" id="{829E0490-5EDA-B5C5-B411-32479B262F0B}"/>
                </a:ext>
              </a:extLst>
            </p:cNvPr>
            <p:cNvPicPr>
              <a:picLocks noChangeAspect="1"/>
            </p:cNvPicPr>
            <p:nvPr/>
          </p:nvPicPr>
          <p:blipFill>
            <a:blip r:embed="rId8"/>
            <a:stretch>
              <a:fillRect/>
            </a:stretch>
          </p:blipFill>
          <p:spPr>
            <a:xfrm>
              <a:off x="1743609" y="1264859"/>
              <a:ext cx="533400" cy="228600"/>
            </a:xfrm>
            <a:prstGeom prst="rect">
              <a:avLst/>
            </a:prstGeom>
          </p:spPr>
        </p:pic>
        <p:pic>
          <p:nvPicPr>
            <p:cNvPr id="18" name="図 17">
              <a:extLst>
                <a:ext uri="{FF2B5EF4-FFF2-40B4-BE49-F238E27FC236}">
                  <a16:creationId xmlns:a16="http://schemas.microsoft.com/office/drawing/2014/main" id="{BF45CA63-019B-B770-DB3A-80463099091B}"/>
                </a:ext>
              </a:extLst>
            </p:cNvPr>
            <p:cNvPicPr>
              <a:picLocks noChangeAspect="1"/>
            </p:cNvPicPr>
            <p:nvPr/>
          </p:nvPicPr>
          <p:blipFill>
            <a:blip r:embed="rId9"/>
            <a:stretch>
              <a:fillRect/>
            </a:stretch>
          </p:blipFill>
          <p:spPr>
            <a:xfrm>
              <a:off x="7178141" y="6146801"/>
              <a:ext cx="254000" cy="419100"/>
            </a:xfrm>
            <a:prstGeom prst="rect">
              <a:avLst/>
            </a:prstGeom>
          </p:spPr>
        </p:pic>
        <p:pic>
          <p:nvPicPr>
            <p:cNvPr id="19" name="図 18">
              <a:extLst>
                <a:ext uri="{FF2B5EF4-FFF2-40B4-BE49-F238E27FC236}">
                  <a16:creationId xmlns:a16="http://schemas.microsoft.com/office/drawing/2014/main" id="{8B033F6B-7FDB-9F43-3385-146F0E6AF64C}"/>
                </a:ext>
              </a:extLst>
            </p:cNvPr>
            <p:cNvPicPr>
              <a:picLocks noChangeAspect="1"/>
            </p:cNvPicPr>
            <p:nvPr/>
          </p:nvPicPr>
          <p:blipFill>
            <a:blip r:embed="rId3"/>
            <a:stretch>
              <a:fillRect/>
            </a:stretch>
          </p:blipFill>
          <p:spPr>
            <a:xfrm>
              <a:off x="1635659" y="1968602"/>
              <a:ext cx="241300" cy="190500"/>
            </a:xfrm>
            <a:prstGeom prst="rect">
              <a:avLst/>
            </a:prstGeom>
          </p:spPr>
        </p:pic>
        <p:pic>
          <p:nvPicPr>
            <p:cNvPr id="21" name="図 20">
              <a:extLst>
                <a:ext uri="{FF2B5EF4-FFF2-40B4-BE49-F238E27FC236}">
                  <a16:creationId xmlns:a16="http://schemas.microsoft.com/office/drawing/2014/main" id="{A1172A00-E7F1-BF7B-E2A5-6259A3672E32}"/>
                </a:ext>
              </a:extLst>
            </p:cNvPr>
            <p:cNvPicPr>
              <a:picLocks noChangeAspect="1"/>
            </p:cNvPicPr>
            <p:nvPr/>
          </p:nvPicPr>
          <p:blipFill>
            <a:blip r:embed="rId4"/>
            <a:stretch>
              <a:fillRect/>
            </a:stretch>
          </p:blipFill>
          <p:spPr>
            <a:xfrm>
              <a:off x="1649680" y="2277496"/>
              <a:ext cx="241300" cy="190500"/>
            </a:xfrm>
            <a:prstGeom prst="rect">
              <a:avLst/>
            </a:prstGeom>
          </p:spPr>
        </p:pic>
        <p:pic>
          <p:nvPicPr>
            <p:cNvPr id="22" name="図 21">
              <a:extLst>
                <a:ext uri="{FF2B5EF4-FFF2-40B4-BE49-F238E27FC236}">
                  <a16:creationId xmlns:a16="http://schemas.microsoft.com/office/drawing/2014/main" id="{FDBC8A20-514E-CBC5-D5F6-E0512CEAA8FF}"/>
                </a:ext>
              </a:extLst>
            </p:cNvPr>
            <p:cNvPicPr>
              <a:picLocks noChangeAspect="1"/>
            </p:cNvPicPr>
            <p:nvPr/>
          </p:nvPicPr>
          <p:blipFill>
            <a:blip r:embed="rId5"/>
            <a:stretch>
              <a:fillRect/>
            </a:stretch>
          </p:blipFill>
          <p:spPr>
            <a:xfrm>
              <a:off x="1635659" y="3611808"/>
              <a:ext cx="241300" cy="190500"/>
            </a:xfrm>
            <a:prstGeom prst="rect">
              <a:avLst/>
            </a:prstGeom>
          </p:spPr>
        </p:pic>
        <p:pic>
          <p:nvPicPr>
            <p:cNvPr id="23" name="図 22">
              <a:extLst>
                <a:ext uri="{FF2B5EF4-FFF2-40B4-BE49-F238E27FC236}">
                  <a16:creationId xmlns:a16="http://schemas.microsoft.com/office/drawing/2014/main" id="{8DF8536F-EE23-FFD7-3314-08F66FB17730}"/>
                </a:ext>
              </a:extLst>
            </p:cNvPr>
            <p:cNvPicPr>
              <a:picLocks noChangeAspect="1"/>
            </p:cNvPicPr>
            <p:nvPr/>
          </p:nvPicPr>
          <p:blipFill>
            <a:blip r:embed="rId6"/>
            <a:stretch>
              <a:fillRect/>
            </a:stretch>
          </p:blipFill>
          <p:spPr>
            <a:xfrm>
              <a:off x="1635659" y="5098429"/>
              <a:ext cx="241300" cy="190500"/>
            </a:xfrm>
            <a:prstGeom prst="rect">
              <a:avLst/>
            </a:prstGeom>
          </p:spPr>
        </p:pic>
        <p:sp>
          <p:nvSpPr>
            <p:cNvPr id="24" name="テキスト ボックス 23">
              <a:extLst>
                <a:ext uri="{FF2B5EF4-FFF2-40B4-BE49-F238E27FC236}">
                  <a16:creationId xmlns:a16="http://schemas.microsoft.com/office/drawing/2014/main" id="{D541887B-EDD4-5476-837B-FDA146C80D69}"/>
                </a:ext>
              </a:extLst>
            </p:cNvPr>
            <p:cNvSpPr txBox="1"/>
            <p:nvPr/>
          </p:nvSpPr>
          <p:spPr>
            <a:xfrm>
              <a:off x="2153263" y="6146801"/>
              <a:ext cx="667877" cy="658116"/>
            </a:xfrm>
            <a:prstGeom prst="rect">
              <a:avLst/>
            </a:prstGeom>
            <a:noFill/>
          </p:spPr>
          <p:txBody>
            <a:bodyPr wrap="square" rtlCol="0">
              <a:spAutoFit/>
            </a:bodyPr>
            <a:lstStyle/>
            <a:p>
              <a:r>
                <a:rPr kumimoji="1" lang="en-US" altLang="ja-JP" sz="900" dirty="0"/>
                <a:t>2</a:t>
              </a:r>
              <a:endParaRPr kumimoji="1" lang="ja-JP" altLang="en-US" sz="900"/>
            </a:p>
          </p:txBody>
        </p:sp>
        <p:sp>
          <p:nvSpPr>
            <p:cNvPr id="25" name="正方形/長方形 24">
              <a:extLst>
                <a:ext uri="{FF2B5EF4-FFF2-40B4-BE49-F238E27FC236}">
                  <a16:creationId xmlns:a16="http://schemas.microsoft.com/office/drawing/2014/main" id="{59ABE45D-989A-A5E2-E2A2-D3C8B9776469}"/>
                </a:ext>
              </a:extLst>
            </p:cNvPr>
            <p:cNvSpPr/>
            <p:nvPr/>
          </p:nvSpPr>
          <p:spPr>
            <a:xfrm>
              <a:off x="2350749" y="2080952"/>
              <a:ext cx="4713726" cy="5469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a:extLst>
                <a:ext uri="{FF2B5EF4-FFF2-40B4-BE49-F238E27FC236}">
                  <a16:creationId xmlns:a16="http://schemas.microsoft.com/office/drawing/2014/main" id="{B26AA38E-42AA-4ADC-3F4C-703489B5DDA2}"/>
                </a:ext>
              </a:extLst>
            </p:cNvPr>
            <p:cNvSpPr/>
            <p:nvPr/>
          </p:nvSpPr>
          <p:spPr>
            <a:xfrm>
              <a:off x="3028950" y="3679711"/>
              <a:ext cx="4035525" cy="5469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a:extLst>
                <a:ext uri="{FF2B5EF4-FFF2-40B4-BE49-F238E27FC236}">
                  <a16:creationId xmlns:a16="http://schemas.microsoft.com/office/drawing/2014/main" id="{550736B0-771C-6438-3719-E9AD4BD9D8CD}"/>
                </a:ext>
              </a:extLst>
            </p:cNvPr>
            <p:cNvSpPr/>
            <p:nvPr/>
          </p:nvSpPr>
          <p:spPr>
            <a:xfrm>
              <a:off x="2348911" y="2233352"/>
              <a:ext cx="4713726" cy="5469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a:extLst>
                <a:ext uri="{FF2B5EF4-FFF2-40B4-BE49-F238E27FC236}">
                  <a16:creationId xmlns:a16="http://schemas.microsoft.com/office/drawing/2014/main" id="{2DBD58DC-43AF-179F-CB84-565071BF643F}"/>
                </a:ext>
              </a:extLst>
            </p:cNvPr>
            <p:cNvSpPr/>
            <p:nvPr/>
          </p:nvSpPr>
          <p:spPr>
            <a:xfrm>
              <a:off x="2348912" y="3684733"/>
              <a:ext cx="149796" cy="4571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a:extLst>
                <a:ext uri="{FF2B5EF4-FFF2-40B4-BE49-F238E27FC236}">
                  <a16:creationId xmlns:a16="http://schemas.microsoft.com/office/drawing/2014/main" id="{02A97EF6-3911-61CF-97BE-5AF9B77082EC}"/>
                </a:ext>
              </a:extLst>
            </p:cNvPr>
            <p:cNvSpPr/>
            <p:nvPr/>
          </p:nvSpPr>
          <p:spPr>
            <a:xfrm>
              <a:off x="2348911" y="5195720"/>
              <a:ext cx="112452" cy="496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657CD1B-07C3-86C9-7810-9F8430E90819}"/>
                </a:ext>
              </a:extLst>
            </p:cNvPr>
            <p:cNvSpPr/>
            <p:nvPr/>
          </p:nvSpPr>
          <p:spPr>
            <a:xfrm>
              <a:off x="2348911" y="5384051"/>
              <a:ext cx="112452" cy="496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a:extLst>
                <a:ext uri="{FF2B5EF4-FFF2-40B4-BE49-F238E27FC236}">
                  <a16:creationId xmlns:a16="http://schemas.microsoft.com/office/drawing/2014/main" id="{571A7BAF-4BA7-256D-24F5-38672B1C9173}"/>
                </a:ext>
              </a:extLst>
            </p:cNvPr>
            <p:cNvSpPr/>
            <p:nvPr/>
          </p:nvSpPr>
          <p:spPr>
            <a:xfrm>
              <a:off x="3901787" y="5190698"/>
              <a:ext cx="3203863" cy="45719"/>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a:extLst>
                <a:ext uri="{FF2B5EF4-FFF2-40B4-BE49-F238E27FC236}">
                  <a16:creationId xmlns:a16="http://schemas.microsoft.com/office/drawing/2014/main" id="{7181AFA4-0726-D928-0A8E-1AA3F4FAE0E2}"/>
                </a:ext>
              </a:extLst>
            </p:cNvPr>
            <p:cNvSpPr/>
            <p:nvPr/>
          </p:nvSpPr>
          <p:spPr>
            <a:xfrm>
              <a:off x="4738102" y="5370037"/>
              <a:ext cx="112452" cy="496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3" name="図 32">
              <a:extLst>
                <a:ext uri="{FF2B5EF4-FFF2-40B4-BE49-F238E27FC236}">
                  <a16:creationId xmlns:a16="http://schemas.microsoft.com/office/drawing/2014/main" id="{8061AD53-AA62-95A3-82A9-3022F26E00E2}"/>
                </a:ext>
              </a:extLst>
            </p:cNvPr>
            <p:cNvPicPr>
              <a:picLocks noChangeAspect="1"/>
            </p:cNvPicPr>
            <p:nvPr/>
          </p:nvPicPr>
          <p:blipFill>
            <a:blip r:embed="rId10"/>
            <a:stretch>
              <a:fillRect/>
            </a:stretch>
          </p:blipFill>
          <p:spPr>
            <a:xfrm>
              <a:off x="1649680" y="5408887"/>
              <a:ext cx="241300" cy="190500"/>
            </a:xfrm>
            <a:prstGeom prst="rect">
              <a:avLst/>
            </a:prstGeom>
          </p:spPr>
        </p:pic>
      </p:grpSp>
      <p:pic>
        <p:nvPicPr>
          <p:cNvPr id="35" name="図 34">
            <a:extLst>
              <a:ext uri="{FF2B5EF4-FFF2-40B4-BE49-F238E27FC236}">
                <a16:creationId xmlns:a16="http://schemas.microsoft.com/office/drawing/2014/main" id="{03AE3AFF-1888-BA11-613C-E137D68E9B7B}"/>
              </a:ext>
            </a:extLst>
          </p:cNvPr>
          <p:cNvPicPr>
            <a:picLocks noChangeAspect="1"/>
          </p:cNvPicPr>
          <p:nvPr/>
        </p:nvPicPr>
        <p:blipFill>
          <a:blip r:embed="rId10"/>
          <a:stretch>
            <a:fillRect/>
          </a:stretch>
        </p:blipFill>
        <p:spPr>
          <a:xfrm>
            <a:off x="744609" y="4227227"/>
            <a:ext cx="241300" cy="190500"/>
          </a:xfrm>
          <a:prstGeom prst="rect">
            <a:avLst/>
          </a:prstGeom>
        </p:spPr>
      </p:pic>
      <p:sp>
        <p:nvSpPr>
          <p:cNvPr id="36" name="テキスト ボックス 35">
            <a:extLst>
              <a:ext uri="{FF2B5EF4-FFF2-40B4-BE49-F238E27FC236}">
                <a16:creationId xmlns:a16="http://schemas.microsoft.com/office/drawing/2014/main" id="{FF5AF7C4-A636-15AA-05FE-0697066F75FA}"/>
              </a:ext>
            </a:extLst>
          </p:cNvPr>
          <p:cNvSpPr txBox="1"/>
          <p:nvPr/>
        </p:nvSpPr>
        <p:spPr>
          <a:xfrm>
            <a:off x="1222045" y="4165090"/>
            <a:ext cx="877163" cy="369332"/>
          </a:xfrm>
          <a:prstGeom prst="rect">
            <a:avLst/>
          </a:prstGeom>
          <a:noFill/>
        </p:spPr>
        <p:txBody>
          <a:bodyPr wrap="none" rtlCol="0">
            <a:spAutoFit/>
          </a:bodyPr>
          <a:lstStyle/>
          <a:p>
            <a:r>
              <a:rPr kumimoji="1" lang="ja-JP" altLang="en-US">
                <a:solidFill>
                  <a:srgbClr val="FF0000"/>
                </a:solidFill>
                <a:latin typeface="Hiragino Kaku Gothic Std W8" panose="020B0800000000000000" pitchFamily="34" charset="-128"/>
                <a:ea typeface="Hiragino Kaku Gothic Std W8" panose="020B0800000000000000" pitchFamily="34" charset="-128"/>
              </a:rPr>
              <a:t>円軌道</a:t>
            </a:r>
          </a:p>
        </p:txBody>
      </p:sp>
      <p:sp>
        <p:nvSpPr>
          <p:cNvPr id="37" name="テキスト ボックス 36">
            <a:extLst>
              <a:ext uri="{FF2B5EF4-FFF2-40B4-BE49-F238E27FC236}">
                <a16:creationId xmlns:a16="http://schemas.microsoft.com/office/drawing/2014/main" id="{7E8911B8-1BA7-666B-3ED2-BC757D859BCD}"/>
              </a:ext>
            </a:extLst>
          </p:cNvPr>
          <p:cNvSpPr txBox="1"/>
          <p:nvPr/>
        </p:nvSpPr>
        <p:spPr>
          <a:xfrm>
            <a:off x="1196094" y="3558058"/>
            <a:ext cx="2954655"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ある範囲に束縛された軌道</a:t>
            </a:r>
          </a:p>
        </p:txBody>
      </p:sp>
      <p:sp>
        <p:nvSpPr>
          <p:cNvPr id="38" name="テキスト ボックス 37">
            <a:extLst>
              <a:ext uri="{FF2B5EF4-FFF2-40B4-BE49-F238E27FC236}">
                <a16:creationId xmlns:a16="http://schemas.microsoft.com/office/drawing/2014/main" id="{E9314857-6645-CF5E-4D12-E7A2E37E2FD3}"/>
              </a:ext>
            </a:extLst>
          </p:cNvPr>
          <p:cNvSpPr txBox="1"/>
          <p:nvPr/>
        </p:nvSpPr>
        <p:spPr>
          <a:xfrm>
            <a:off x="1219609" y="2295910"/>
            <a:ext cx="5724644" cy="369332"/>
          </a:xfrm>
          <a:prstGeom prst="rect">
            <a:avLst/>
          </a:prstGeom>
          <a:noFill/>
        </p:spPr>
        <p:txBody>
          <a:bodyPr wrap="none" rtlCol="0">
            <a:spAutoFit/>
          </a:bodyPr>
          <a:lstStyle/>
          <a:p>
            <a:r>
              <a:rPr kumimoji="1" lang="ja-JP" altLang="en-US">
                <a:solidFill>
                  <a:srgbClr val="FF0000"/>
                </a:solidFill>
                <a:latin typeface="Hiragino Kaku Gothic Std W8" panose="020B0800000000000000" pitchFamily="34" charset="-128"/>
                <a:ea typeface="Hiragino Kaku Gothic Std W8" panose="020B0800000000000000" pitchFamily="34" charset="-128"/>
              </a:rPr>
              <a:t>円軌道</a:t>
            </a:r>
            <a:r>
              <a:rPr kumimoji="1" lang="ja-JP" altLang="en-US">
                <a:latin typeface="Hiragino Kaku Gothic Std W8" panose="020B0800000000000000" pitchFamily="34" charset="-128"/>
                <a:ea typeface="Hiragino Kaku Gothic Std W8" panose="020B0800000000000000" pitchFamily="34" charset="-128"/>
              </a:rPr>
              <a:t>もしくは円軌道へ漸近する軌道、その時間反転</a:t>
            </a:r>
          </a:p>
        </p:txBody>
      </p:sp>
      <p:sp>
        <p:nvSpPr>
          <p:cNvPr id="16" name="テキスト ボックス 15">
            <a:extLst>
              <a:ext uri="{FF2B5EF4-FFF2-40B4-BE49-F238E27FC236}">
                <a16:creationId xmlns:a16="http://schemas.microsoft.com/office/drawing/2014/main" id="{81B6757C-5C8F-2100-5820-FAC4BE1FE2C4}"/>
              </a:ext>
            </a:extLst>
          </p:cNvPr>
          <p:cNvSpPr txBox="1"/>
          <p:nvPr/>
        </p:nvSpPr>
        <p:spPr>
          <a:xfrm>
            <a:off x="384669" y="5460363"/>
            <a:ext cx="433965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以下では円軌道に着目して解析を行う。</a:t>
            </a:r>
          </a:p>
        </p:txBody>
      </p:sp>
      <p:sp>
        <p:nvSpPr>
          <p:cNvPr id="20" name="スライド番号プレースホルダー 19">
            <a:extLst>
              <a:ext uri="{FF2B5EF4-FFF2-40B4-BE49-F238E27FC236}">
                <a16:creationId xmlns:a16="http://schemas.microsoft.com/office/drawing/2014/main" id="{BF661092-ABC8-26B2-D254-9F7B0155729A}"/>
              </a:ext>
            </a:extLst>
          </p:cNvPr>
          <p:cNvSpPr>
            <a:spLocks noGrp="1"/>
          </p:cNvSpPr>
          <p:nvPr>
            <p:ph type="sldNum" sz="quarter" idx="12"/>
          </p:nvPr>
        </p:nvSpPr>
        <p:spPr/>
        <p:txBody>
          <a:bodyPr/>
          <a:lstStyle/>
          <a:p>
            <a:fld id="{48F63A3B-78C7-47BE-AE5E-E10140E04643}" type="slidenum">
              <a:rPr lang="en-US" smtClean="0"/>
              <a:pPr/>
              <a:t>39</a:t>
            </a:fld>
            <a:r>
              <a:rPr lang="en-US"/>
              <a:t>/47</a:t>
            </a:r>
            <a:endParaRPr lang="en-US" dirty="0"/>
          </a:p>
        </p:txBody>
      </p:sp>
    </p:spTree>
    <p:extLst>
      <p:ext uri="{BB962C8B-B14F-4D97-AF65-F5344CB8AC3E}">
        <p14:creationId xmlns:p14="http://schemas.microsoft.com/office/powerpoint/2010/main" val="72131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buNone/>
            </a:pPr>
            <a:r>
              <a:rPr lang="ja-JP" altLang="en-US" sz="1800"/>
              <a:t>そういった観測結果、研究に興味があったため、卒業研究では「銀河中心に位置する超大質量天体へ自由落下する光源天体がどのように見えるのかを明らかにすること」を目指すことにした。</a:t>
            </a:r>
            <a:endParaRPr lang="en-US" altLang="ja-JP" sz="1800" dirty="0"/>
          </a:p>
          <a:p>
            <a:pPr marL="0" indent="0">
              <a:buNone/>
            </a:pPr>
            <a:endParaRPr lang="en-US" altLang="ja-JP" sz="1800" dirty="0"/>
          </a:p>
          <a:p>
            <a:pPr marL="0" indent="0">
              <a:buNone/>
            </a:pPr>
            <a:r>
              <a:rPr lang="ja-JP" altLang="en-US" sz="1800"/>
              <a:t>これを行うには</a:t>
            </a:r>
            <a:endParaRPr lang="en-US" altLang="ja-JP" sz="1800" dirty="0"/>
          </a:p>
          <a:p>
            <a:pPr marL="0" indent="0">
              <a:buNone/>
            </a:pPr>
            <a:endParaRPr lang="en-US" altLang="ja-JP" sz="1800" dirty="0"/>
          </a:p>
          <a:p>
            <a:pPr marL="342900" indent="-342900">
              <a:buAutoNum type="arabicParenBoth"/>
            </a:pPr>
            <a:r>
              <a:rPr lang="ja-JP" altLang="en-US" sz="1800">
                <a:solidFill>
                  <a:srgbClr val="FF0000"/>
                </a:solidFill>
              </a:rPr>
              <a:t>中心天体の周りを運動する光源はどのような軌道を描くのか</a:t>
            </a:r>
            <a:endParaRPr lang="en-US" altLang="ja-JP" sz="1800" dirty="0">
              <a:solidFill>
                <a:srgbClr val="FF0000"/>
              </a:solidFill>
            </a:endParaRPr>
          </a:p>
          <a:p>
            <a:pPr marL="342900" indent="-342900">
              <a:buAutoNum type="arabicParenBoth"/>
            </a:pPr>
            <a:endParaRPr lang="en-US" altLang="ja-JP" sz="1800" dirty="0"/>
          </a:p>
          <a:p>
            <a:pPr marL="342900" indent="-342900">
              <a:buAutoNum type="arabicParenBoth"/>
            </a:pPr>
            <a:r>
              <a:rPr lang="ja-JP" altLang="en-US" sz="1800"/>
              <a:t>光源から放たれた光はどのような軌道で観測者に届くのか</a:t>
            </a:r>
            <a:endParaRPr lang="en-US" altLang="ja-JP" sz="1800" dirty="0"/>
          </a:p>
          <a:p>
            <a:pPr marL="0" indent="0">
              <a:buNone/>
            </a:pPr>
            <a:endParaRPr lang="en-US" altLang="ja-JP" sz="1800" dirty="0"/>
          </a:p>
          <a:p>
            <a:pPr marL="0" indent="0">
              <a:buNone/>
            </a:pPr>
            <a:r>
              <a:rPr lang="ja-JP" altLang="en-US" sz="1800"/>
              <a:t>を考える必要があり、本発表では、特に</a:t>
            </a:r>
            <a:r>
              <a:rPr lang="en-US" altLang="ja-JP" sz="1800" dirty="0"/>
              <a:t>(1)</a:t>
            </a:r>
            <a:r>
              <a:rPr lang="ja-JP" altLang="en-US" sz="1800"/>
              <a:t>について考察する。</a:t>
            </a:r>
            <a:endParaRPr lang="en-US" altLang="ja-JP" sz="1800" dirty="0"/>
          </a:p>
        </p:txBody>
      </p:sp>
      <p:sp>
        <p:nvSpPr>
          <p:cNvPr id="22" name="スライド番号プレースホルダー 21">
            <a:extLst>
              <a:ext uri="{FF2B5EF4-FFF2-40B4-BE49-F238E27FC236}">
                <a16:creationId xmlns:a16="http://schemas.microsoft.com/office/drawing/2014/main" id="{F6F87BE9-563F-FC15-44F1-1F11EF34D47E}"/>
              </a:ext>
            </a:extLst>
          </p:cNvPr>
          <p:cNvSpPr>
            <a:spLocks noGrp="1"/>
          </p:cNvSpPr>
          <p:nvPr>
            <p:ph type="sldNum" sz="quarter" idx="12"/>
          </p:nvPr>
        </p:nvSpPr>
        <p:spPr/>
        <p:txBody>
          <a:bodyPr/>
          <a:lstStyle/>
          <a:p>
            <a:fld id="{48F63A3B-78C7-47BE-AE5E-E10140E04643}" type="slidenum">
              <a:rPr lang="en-US" smtClean="0"/>
              <a:pPr/>
              <a:t>4</a:t>
            </a:fld>
            <a:r>
              <a:rPr lang="en-US"/>
              <a:t>/47</a:t>
            </a:r>
            <a:endParaRPr lang="en-US" dirty="0"/>
          </a:p>
        </p:txBody>
      </p:sp>
    </p:spTree>
    <p:extLst>
      <p:ext uri="{BB962C8B-B14F-4D97-AF65-F5344CB8AC3E}">
        <p14:creationId xmlns:p14="http://schemas.microsoft.com/office/powerpoint/2010/main" val="1657613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シュバルツシルト時空での円軌道</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有効ポテンシャル　　　の極値で円軌道をとることから、円軌道の半径は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各円軌道半径のとりうる範囲は</a:t>
            </a:r>
            <a:endParaRPr lang="en-US" altLang="ja-JP" sz="1800" dirty="0"/>
          </a:p>
          <a:p>
            <a:pPr marL="0" indent="0">
              <a:lnSpc>
                <a:spcPct val="100000"/>
              </a:lnSpc>
              <a:buNone/>
            </a:pPr>
            <a:endParaRPr lang="en-US" altLang="ja-JP" sz="1800" dirty="0"/>
          </a:p>
          <a:p>
            <a:pPr marL="0" indent="0">
              <a:lnSpc>
                <a:spcPct val="100000"/>
              </a:lnSpc>
              <a:buNone/>
            </a:pPr>
            <a:r>
              <a:rPr lang="en-US" altLang="ja-JP" sz="1800" dirty="0"/>
              <a:t>(1)</a:t>
            </a:r>
          </a:p>
          <a:p>
            <a:pPr marL="0" indent="0">
              <a:lnSpc>
                <a:spcPct val="100000"/>
              </a:lnSpc>
              <a:buNone/>
            </a:pPr>
            <a:endParaRPr lang="en-US" altLang="ja-JP" sz="1800" dirty="0"/>
          </a:p>
          <a:p>
            <a:pPr marL="0" indent="0">
              <a:lnSpc>
                <a:spcPct val="100000"/>
              </a:lnSpc>
              <a:buNone/>
            </a:pPr>
            <a:r>
              <a:rPr lang="en-US" altLang="ja-JP" sz="1800" dirty="0"/>
              <a:t>(2)</a:t>
            </a:r>
          </a:p>
        </p:txBody>
      </p:sp>
      <p:pic>
        <p:nvPicPr>
          <p:cNvPr id="6" name="図 5">
            <a:extLst>
              <a:ext uri="{FF2B5EF4-FFF2-40B4-BE49-F238E27FC236}">
                <a16:creationId xmlns:a16="http://schemas.microsoft.com/office/drawing/2014/main" id="{7527B57A-1E60-F08F-5BDD-DB8F85066002}"/>
              </a:ext>
            </a:extLst>
          </p:cNvPr>
          <p:cNvPicPr>
            <a:picLocks noChangeAspect="1"/>
          </p:cNvPicPr>
          <p:nvPr/>
        </p:nvPicPr>
        <p:blipFill>
          <a:blip r:embed="rId3"/>
          <a:stretch>
            <a:fillRect/>
          </a:stretch>
        </p:blipFill>
        <p:spPr>
          <a:xfrm>
            <a:off x="2368550" y="1989912"/>
            <a:ext cx="4406900" cy="1828800"/>
          </a:xfrm>
          <a:prstGeom prst="rect">
            <a:avLst/>
          </a:prstGeom>
        </p:spPr>
      </p:pic>
      <p:pic>
        <p:nvPicPr>
          <p:cNvPr id="4" name="図 3">
            <a:extLst>
              <a:ext uri="{FF2B5EF4-FFF2-40B4-BE49-F238E27FC236}">
                <a16:creationId xmlns:a16="http://schemas.microsoft.com/office/drawing/2014/main" id="{CA1A6E2A-DF2F-F793-59C2-84B7E15C229E}"/>
              </a:ext>
            </a:extLst>
          </p:cNvPr>
          <p:cNvPicPr>
            <a:picLocks noChangeAspect="1"/>
          </p:cNvPicPr>
          <p:nvPr/>
        </p:nvPicPr>
        <p:blipFill>
          <a:blip r:embed="rId4"/>
          <a:stretch>
            <a:fillRect/>
          </a:stretch>
        </p:blipFill>
        <p:spPr>
          <a:xfrm>
            <a:off x="2639792" y="1505450"/>
            <a:ext cx="511616" cy="222703"/>
          </a:xfrm>
          <a:prstGeom prst="rect">
            <a:avLst/>
          </a:prstGeom>
        </p:spPr>
      </p:pic>
      <p:pic>
        <p:nvPicPr>
          <p:cNvPr id="8" name="図 7">
            <a:extLst>
              <a:ext uri="{FF2B5EF4-FFF2-40B4-BE49-F238E27FC236}">
                <a16:creationId xmlns:a16="http://schemas.microsoft.com/office/drawing/2014/main" id="{68B46B3F-8080-03A2-F786-19168EFDD0AA}"/>
              </a:ext>
            </a:extLst>
          </p:cNvPr>
          <p:cNvPicPr>
            <a:picLocks noChangeAspect="1"/>
          </p:cNvPicPr>
          <p:nvPr/>
        </p:nvPicPr>
        <p:blipFill>
          <a:blip r:embed="rId5"/>
          <a:stretch>
            <a:fillRect/>
          </a:stretch>
        </p:blipFill>
        <p:spPr>
          <a:xfrm>
            <a:off x="1509492" y="4793788"/>
            <a:ext cx="1130300" cy="419100"/>
          </a:xfrm>
          <a:prstGeom prst="rect">
            <a:avLst/>
          </a:prstGeom>
        </p:spPr>
      </p:pic>
      <p:pic>
        <p:nvPicPr>
          <p:cNvPr id="10" name="図 9">
            <a:extLst>
              <a:ext uri="{FF2B5EF4-FFF2-40B4-BE49-F238E27FC236}">
                <a16:creationId xmlns:a16="http://schemas.microsoft.com/office/drawing/2014/main" id="{32EB7739-C1EB-4678-7544-CEE7F14249F9}"/>
              </a:ext>
            </a:extLst>
          </p:cNvPr>
          <p:cNvPicPr>
            <a:picLocks noChangeAspect="1"/>
          </p:cNvPicPr>
          <p:nvPr/>
        </p:nvPicPr>
        <p:blipFill>
          <a:blip r:embed="rId6"/>
          <a:stretch>
            <a:fillRect/>
          </a:stretch>
        </p:blipFill>
        <p:spPr>
          <a:xfrm>
            <a:off x="1509492" y="5563883"/>
            <a:ext cx="698500" cy="419100"/>
          </a:xfrm>
          <a:prstGeom prst="rect">
            <a:avLst/>
          </a:prstGeom>
        </p:spPr>
      </p:pic>
      <p:sp>
        <p:nvSpPr>
          <p:cNvPr id="9" name="スライド番号プレースホルダー 8">
            <a:extLst>
              <a:ext uri="{FF2B5EF4-FFF2-40B4-BE49-F238E27FC236}">
                <a16:creationId xmlns:a16="http://schemas.microsoft.com/office/drawing/2014/main" id="{9B8AAE77-13B9-4BDD-BFB4-0E7FC1A1F9E8}"/>
              </a:ext>
            </a:extLst>
          </p:cNvPr>
          <p:cNvSpPr>
            <a:spLocks noGrp="1"/>
          </p:cNvSpPr>
          <p:nvPr>
            <p:ph type="sldNum" sz="quarter" idx="12"/>
          </p:nvPr>
        </p:nvSpPr>
        <p:spPr/>
        <p:txBody>
          <a:bodyPr/>
          <a:lstStyle/>
          <a:p>
            <a:fld id="{48F63A3B-78C7-47BE-AE5E-E10140E04643}" type="slidenum">
              <a:rPr lang="en-US" smtClean="0"/>
              <a:pPr/>
              <a:t>40</a:t>
            </a:fld>
            <a:r>
              <a:rPr lang="en-US"/>
              <a:t>/47</a:t>
            </a:r>
            <a:endParaRPr lang="en-US" dirty="0"/>
          </a:p>
        </p:txBody>
      </p:sp>
    </p:spTree>
    <p:extLst>
      <p:ext uri="{BB962C8B-B14F-4D97-AF65-F5344CB8AC3E}">
        <p14:creationId xmlns:p14="http://schemas.microsoft.com/office/powerpoint/2010/main" val="32920972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動径摂動による円軌道の安定性</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184565"/>
            <a:ext cx="7886700" cy="5308309"/>
          </a:xfrm>
        </p:spPr>
        <p:txBody>
          <a:bodyPr>
            <a:normAutofit/>
          </a:bodyPr>
          <a:lstStyle/>
          <a:p>
            <a:pPr marL="0" indent="0">
              <a:lnSpc>
                <a:spcPct val="100000"/>
              </a:lnSpc>
              <a:buNone/>
            </a:pPr>
            <a:r>
              <a:rPr lang="ja-JP" altLang="en-US" sz="1800"/>
              <a:t>摂動の時間発展を示す微分方程式は、以下になる</a:t>
            </a:r>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en-US" altLang="ja-JP" sz="1800" dirty="0"/>
              <a:t>(1)</a:t>
            </a:r>
            <a:r>
              <a:rPr lang="ja-JP" altLang="en-US" sz="1800"/>
              <a:t>　　　　　　　　では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とおけば、</a:t>
            </a:r>
            <a:endParaRPr lang="en-US" altLang="ja-JP" sz="1800" dirty="0"/>
          </a:p>
          <a:p>
            <a:pPr marL="0" indent="0">
              <a:lnSpc>
                <a:spcPct val="100000"/>
              </a:lnSpc>
              <a:buNone/>
            </a:pPr>
            <a:r>
              <a:rPr lang="ja-JP" altLang="en-US" sz="1800"/>
              <a:t>この摂動は発散するので、ここでの円軌道は</a:t>
            </a:r>
            <a:r>
              <a:rPr lang="en-US" altLang="ja-JP" sz="1800" dirty="0"/>
              <a:t> </a:t>
            </a:r>
            <a:r>
              <a:rPr lang="ja-JP" altLang="en-US" sz="1800">
                <a:solidFill>
                  <a:schemeClr val="tx2">
                    <a:lumMod val="50000"/>
                    <a:lumOff val="50000"/>
                  </a:schemeClr>
                </a:solidFill>
              </a:rPr>
              <a:t>不安定</a:t>
            </a:r>
            <a:r>
              <a:rPr lang="en-US" altLang="ja-JP" sz="1800" dirty="0">
                <a:solidFill>
                  <a:srgbClr val="C00000"/>
                </a:solidFill>
              </a:rPr>
              <a:t> </a:t>
            </a:r>
            <a:r>
              <a:rPr lang="ja-JP" altLang="en-US" sz="1800"/>
              <a:t>である。</a:t>
            </a:r>
            <a:endParaRPr lang="en-US" altLang="ja-JP" sz="1800" dirty="0"/>
          </a:p>
          <a:p>
            <a:pPr marL="0" indent="0">
              <a:lnSpc>
                <a:spcPct val="100000"/>
              </a:lnSpc>
              <a:buNone/>
            </a:pPr>
            <a:endParaRPr lang="en-US" altLang="ja-JP" sz="1800" dirty="0"/>
          </a:p>
          <a:p>
            <a:pPr marL="0" indent="0">
              <a:lnSpc>
                <a:spcPct val="100000"/>
              </a:lnSpc>
              <a:buNone/>
            </a:pPr>
            <a:r>
              <a:rPr lang="en-US" altLang="ja-JP" sz="1800" dirty="0"/>
              <a:t>(2)</a:t>
            </a:r>
            <a:r>
              <a:rPr lang="ja-JP" altLang="en-US" sz="1800"/>
              <a:t>　　　　　　では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とおけば、</a:t>
            </a:r>
            <a:endParaRPr lang="en-US" altLang="ja-JP" sz="1800" dirty="0"/>
          </a:p>
          <a:p>
            <a:pPr marL="0" indent="0">
              <a:lnSpc>
                <a:spcPct val="100000"/>
              </a:lnSpc>
              <a:buNone/>
            </a:pPr>
            <a:r>
              <a:rPr lang="ja-JP" altLang="en-US" sz="1800"/>
              <a:t>この摂動は振動しているので、ここでの円軌道は</a:t>
            </a:r>
            <a:r>
              <a:rPr lang="en-US" altLang="ja-JP" sz="1800" dirty="0"/>
              <a:t> </a:t>
            </a:r>
            <a:r>
              <a:rPr lang="ja-JP" altLang="en-US" sz="1800">
                <a:solidFill>
                  <a:srgbClr val="C00000"/>
                </a:solidFill>
              </a:rPr>
              <a:t>安定</a:t>
            </a:r>
            <a:r>
              <a:rPr lang="en-US" altLang="ja-JP" sz="1800" dirty="0">
                <a:solidFill>
                  <a:srgbClr val="C00000"/>
                </a:solidFill>
              </a:rPr>
              <a:t> </a:t>
            </a:r>
            <a:r>
              <a:rPr lang="ja-JP" altLang="en-US" sz="1800"/>
              <a:t>である。</a:t>
            </a:r>
            <a:endParaRPr lang="en-US" altLang="ja-JP" sz="1800" dirty="0"/>
          </a:p>
          <a:p>
            <a:pPr marL="0" indent="0">
              <a:lnSpc>
                <a:spcPct val="100000"/>
              </a:lnSpc>
              <a:buNone/>
            </a:pPr>
            <a:endParaRPr lang="en-US" altLang="ja-JP" sz="1800" dirty="0"/>
          </a:p>
        </p:txBody>
      </p:sp>
      <p:pic>
        <p:nvPicPr>
          <p:cNvPr id="9" name="図 8">
            <a:extLst>
              <a:ext uri="{FF2B5EF4-FFF2-40B4-BE49-F238E27FC236}">
                <a16:creationId xmlns:a16="http://schemas.microsoft.com/office/drawing/2014/main" id="{FDA686B0-3033-9B27-5F3D-35D1C15B55B7}"/>
              </a:ext>
            </a:extLst>
          </p:cNvPr>
          <p:cNvPicPr>
            <a:picLocks noChangeAspect="1"/>
          </p:cNvPicPr>
          <p:nvPr/>
        </p:nvPicPr>
        <p:blipFill>
          <a:blip r:embed="rId3"/>
          <a:stretch>
            <a:fillRect/>
          </a:stretch>
        </p:blipFill>
        <p:spPr>
          <a:xfrm>
            <a:off x="2087770" y="2738105"/>
            <a:ext cx="3606800" cy="596900"/>
          </a:xfrm>
          <a:prstGeom prst="rect">
            <a:avLst/>
          </a:prstGeom>
        </p:spPr>
      </p:pic>
      <p:pic>
        <p:nvPicPr>
          <p:cNvPr id="10" name="図 9">
            <a:extLst>
              <a:ext uri="{FF2B5EF4-FFF2-40B4-BE49-F238E27FC236}">
                <a16:creationId xmlns:a16="http://schemas.microsoft.com/office/drawing/2014/main" id="{9E5F2F28-D2EC-C663-4493-4A63E25C5B37}"/>
              </a:ext>
            </a:extLst>
          </p:cNvPr>
          <p:cNvPicPr>
            <a:picLocks noChangeAspect="1"/>
          </p:cNvPicPr>
          <p:nvPr/>
        </p:nvPicPr>
        <p:blipFill>
          <a:blip r:embed="rId4"/>
          <a:stretch>
            <a:fillRect/>
          </a:stretch>
        </p:blipFill>
        <p:spPr>
          <a:xfrm>
            <a:off x="1472713" y="2253361"/>
            <a:ext cx="1130300" cy="419100"/>
          </a:xfrm>
          <a:prstGeom prst="rect">
            <a:avLst/>
          </a:prstGeom>
        </p:spPr>
      </p:pic>
      <p:pic>
        <p:nvPicPr>
          <p:cNvPr id="11" name="図 10">
            <a:extLst>
              <a:ext uri="{FF2B5EF4-FFF2-40B4-BE49-F238E27FC236}">
                <a16:creationId xmlns:a16="http://schemas.microsoft.com/office/drawing/2014/main" id="{449B350D-156C-4DDB-BA43-1152DC1CF16B}"/>
              </a:ext>
            </a:extLst>
          </p:cNvPr>
          <p:cNvPicPr>
            <a:picLocks noChangeAspect="1"/>
          </p:cNvPicPr>
          <p:nvPr/>
        </p:nvPicPr>
        <p:blipFill>
          <a:blip r:embed="rId5"/>
          <a:stretch>
            <a:fillRect/>
          </a:stretch>
        </p:blipFill>
        <p:spPr>
          <a:xfrm>
            <a:off x="2019300" y="3433308"/>
            <a:ext cx="2552700" cy="292100"/>
          </a:xfrm>
          <a:prstGeom prst="rect">
            <a:avLst/>
          </a:prstGeom>
        </p:spPr>
      </p:pic>
      <p:pic>
        <p:nvPicPr>
          <p:cNvPr id="12" name="図 11">
            <a:extLst>
              <a:ext uri="{FF2B5EF4-FFF2-40B4-BE49-F238E27FC236}">
                <a16:creationId xmlns:a16="http://schemas.microsoft.com/office/drawing/2014/main" id="{CDF85E62-4865-7DF3-502B-F4013A5D5034}"/>
              </a:ext>
            </a:extLst>
          </p:cNvPr>
          <p:cNvPicPr>
            <a:picLocks noChangeAspect="1"/>
          </p:cNvPicPr>
          <p:nvPr/>
        </p:nvPicPr>
        <p:blipFill>
          <a:blip r:embed="rId6"/>
          <a:stretch>
            <a:fillRect/>
          </a:stretch>
        </p:blipFill>
        <p:spPr>
          <a:xfrm>
            <a:off x="1472713" y="4585994"/>
            <a:ext cx="698500" cy="419100"/>
          </a:xfrm>
          <a:prstGeom prst="rect">
            <a:avLst/>
          </a:prstGeom>
        </p:spPr>
      </p:pic>
      <p:pic>
        <p:nvPicPr>
          <p:cNvPr id="13" name="図 12">
            <a:extLst>
              <a:ext uri="{FF2B5EF4-FFF2-40B4-BE49-F238E27FC236}">
                <a16:creationId xmlns:a16="http://schemas.microsoft.com/office/drawing/2014/main" id="{CB1F7573-5B50-37E9-1A24-4D998CD3817F}"/>
              </a:ext>
            </a:extLst>
          </p:cNvPr>
          <p:cNvPicPr>
            <a:picLocks noChangeAspect="1"/>
          </p:cNvPicPr>
          <p:nvPr/>
        </p:nvPicPr>
        <p:blipFill>
          <a:blip r:embed="rId7"/>
          <a:stretch>
            <a:fillRect/>
          </a:stretch>
        </p:blipFill>
        <p:spPr>
          <a:xfrm>
            <a:off x="2058895" y="4992667"/>
            <a:ext cx="3441700" cy="609600"/>
          </a:xfrm>
          <a:prstGeom prst="rect">
            <a:avLst/>
          </a:prstGeom>
        </p:spPr>
      </p:pic>
      <p:pic>
        <p:nvPicPr>
          <p:cNvPr id="14" name="図 13">
            <a:extLst>
              <a:ext uri="{FF2B5EF4-FFF2-40B4-BE49-F238E27FC236}">
                <a16:creationId xmlns:a16="http://schemas.microsoft.com/office/drawing/2014/main" id="{935BF69B-53E6-0FAA-96B7-C1B8FA95C6B2}"/>
              </a:ext>
            </a:extLst>
          </p:cNvPr>
          <p:cNvPicPr>
            <a:picLocks noChangeAspect="1"/>
          </p:cNvPicPr>
          <p:nvPr/>
        </p:nvPicPr>
        <p:blipFill>
          <a:blip r:embed="rId8"/>
          <a:stretch>
            <a:fillRect/>
          </a:stretch>
        </p:blipFill>
        <p:spPr>
          <a:xfrm>
            <a:off x="2019300" y="5697580"/>
            <a:ext cx="2692400" cy="292100"/>
          </a:xfrm>
          <a:prstGeom prst="rect">
            <a:avLst/>
          </a:prstGeom>
        </p:spPr>
      </p:pic>
      <p:pic>
        <p:nvPicPr>
          <p:cNvPr id="8" name="図 7">
            <a:extLst>
              <a:ext uri="{FF2B5EF4-FFF2-40B4-BE49-F238E27FC236}">
                <a16:creationId xmlns:a16="http://schemas.microsoft.com/office/drawing/2014/main" id="{1AC685FB-2083-27F5-5970-C38925D60E2D}"/>
              </a:ext>
            </a:extLst>
          </p:cNvPr>
          <p:cNvPicPr>
            <a:picLocks noChangeAspect="1"/>
          </p:cNvPicPr>
          <p:nvPr/>
        </p:nvPicPr>
        <p:blipFill>
          <a:blip r:embed="rId9"/>
          <a:stretch>
            <a:fillRect/>
          </a:stretch>
        </p:blipFill>
        <p:spPr>
          <a:xfrm>
            <a:off x="5805395" y="2979686"/>
            <a:ext cx="356655" cy="185186"/>
          </a:xfrm>
          <a:prstGeom prst="rect">
            <a:avLst/>
          </a:prstGeom>
        </p:spPr>
      </p:pic>
      <p:pic>
        <p:nvPicPr>
          <p:cNvPr id="15" name="図 14">
            <a:extLst>
              <a:ext uri="{FF2B5EF4-FFF2-40B4-BE49-F238E27FC236}">
                <a16:creationId xmlns:a16="http://schemas.microsoft.com/office/drawing/2014/main" id="{2F07949D-AC70-80CE-A43F-D46EDBBCE957}"/>
              </a:ext>
            </a:extLst>
          </p:cNvPr>
          <p:cNvPicPr>
            <a:picLocks noChangeAspect="1"/>
          </p:cNvPicPr>
          <p:nvPr/>
        </p:nvPicPr>
        <p:blipFill>
          <a:blip r:embed="rId9"/>
          <a:stretch>
            <a:fillRect/>
          </a:stretch>
        </p:blipFill>
        <p:spPr>
          <a:xfrm>
            <a:off x="5694570" y="5216843"/>
            <a:ext cx="356655" cy="185186"/>
          </a:xfrm>
          <a:prstGeom prst="rect">
            <a:avLst/>
          </a:prstGeom>
        </p:spPr>
      </p:pic>
      <p:pic>
        <p:nvPicPr>
          <p:cNvPr id="16" name="図 15">
            <a:extLst>
              <a:ext uri="{FF2B5EF4-FFF2-40B4-BE49-F238E27FC236}">
                <a16:creationId xmlns:a16="http://schemas.microsoft.com/office/drawing/2014/main" id="{53BE2F2F-E9CA-B8CE-EB43-6A08E6F67117}"/>
              </a:ext>
            </a:extLst>
          </p:cNvPr>
          <p:cNvPicPr>
            <a:picLocks noChangeAspect="1"/>
          </p:cNvPicPr>
          <p:nvPr/>
        </p:nvPicPr>
        <p:blipFill>
          <a:blip r:embed="rId10"/>
          <a:stretch>
            <a:fillRect/>
          </a:stretch>
        </p:blipFill>
        <p:spPr>
          <a:xfrm>
            <a:off x="2087655" y="1651750"/>
            <a:ext cx="1884011" cy="489182"/>
          </a:xfrm>
          <a:prstGeom prst="rect">
            <a:avLst/>
          </a:prstGeom>
        </p:spPr>
      </p:pic>
      <p:pic>
        <p:nvPicPr>
          <p:cNvPr id="17" name="図 16">
            <a:extLst>
              <a:ext uri="{FF2B5EF4-FFF2-40B4-BE49-F238E27FC236}">
                <a16:creationId xmlns:a16="http://schemas.microsoft.com/office/drawing/2014/main" id="{5E2C349C-4A12-7740-5CC6-48FEF564E0B3}"/>
              </a:ext>
            </a:extLst>
          </p:cNvPr>
          <p:cNvPicPr>
            <a:picLocks noChangeAspect="1"/>
          </p:cNvPicPr>
          <p:nvPr/>
        </p:nvPicPr>
        <p:blipFill>
          <a:blip r:embed="rId11"/>
          <a:stretch>
            <a:fillRect/>
          </a:stretch>
        </p:blipFill>
        <p:spPr>
          <a:xfrm>
            <a:off x="4477112" y="1700821"/>
            <a:ext cx="2434916" cy="489182"/>
          </a:xfrm>
          <a:prstGeom prst="rect">
            <a:avLst/>
          </a:prstGeom>
        </p:spPr>
      </p:pic>
      <p:sp>
        <p:nvSpPr>
          <p:cNvPr id="18" name="スライド番号プレースホルダー 17">
            <a:extLst>
              <a:ext uri="{FF2B5EF4-FFF2-40B4-BE49-F238E27FC236}">
                <a16:creationId xmlns:a16="http://schemas.microsoft.com/office/drawing/2014/main" id="{0AB19402-072C-161B-5F07-94305F9173C4}"/>
              </a:ext>
            </a:extLst>
          </p:cNvPr>
          <p:cNvSpPr>
            <a:spLocks noGrp="1"/>
          </p:cNvSpPr>
          <p:nvPr>
            <p:ph type="sldNum" sz="quarter" idx="12"/>
          </p:nvPr>
        </p:nvSpPr>
        <p:spPr/>
        <p:txBody>
          <a:bodyPr/>
          <a:lstStyle/>
          <a:p>
            <a:fld id="{48F63A3B-78C7-47BE-AE5E-E10140E04643}" type="slidenum">
              <a:rPr lang="en-US" smtClean="0"/>
              <a:pPr/>
              <a:t>41</a:t>
            </a:fld>
            <a:r>
              <a:rPr lang="en-US"/>
              <a:t>/47</a:t>
            </a:r>
            <a:endParaRPr lang="en-US" dirty="0"/>
          </a:p>
        </p:txBody>
      </p:sp>
    </p:spTree>
    <p:extLst>
      <p:ext uri="{BB962C8B-B14F-4D97-AF65-F5344CB8AC3E}">
        <p14:creationId xmlns:p14="http://schemas.microsoft.com/office/powerpoint/2010/main" val="24170277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図 21">
            <a:extLst>
              <a:ext uri="{FF2B5EF4-FFF2-40B4-BE49-F238E27FC236}">
                <a16:creationId xmlns:a16="http://schemas.microsoft.com/office/drawing/2014/main" id="{636AE7CE-3049-23B3-5BB5-A33BD9E0A51D}"/>
              </a:ext>
            </a:extLst>
          </p:cNvPr>
          <p:cNvPicPr>
            <a:picLocks noChangeAspect="1"/>
          </p:cNvPicPr>
          <p:nvPr/>
        </p:nvPicPr>
        <p:blipFill>
          <a:blip r:embed="rId3"/>
          <a:stretch>
            <a:fillRect/>
          </a:stretch>
        </p:blipFill>
        <p:spPr>
          <a:xfrm>
            <a:off x="435499" y="1568714"/>
            <a:ext cx="3823332" cy="3828117"/>
          </a:xfrm>
          <a:prstGeom prst="rect">
            <a:avLst/>
          </a:prstGeom>
        </p:spPr>
      </p:pic>
      <p:pic>
        <p:nvPicPr>
          <p:cNvPr id="20" name="図 19">
            <a:extLst>
              <a:ext uri="{FF2B5EF4-FFF2-40B4-BE49-F238E27FC236}">
                <a16:creationId xmlns:a16="http://schemas.microsoft.com/office/drawing/2014/main" id="{E58832E2-0CB3-EDD6-51FB-1A9F005A63D0}"/>
              </a:ext>
            </a:extLst>
          </p:cNvPr>
          <p:cNvPicPr>
            <a:picLocks noChangeAspect="1"/>
          </p:cNvPicPr>
          <p:nvPr/>
        </p:nvPicPr>
        <p:blipFill>
          <a:blip r:embed="rId4"/>
          <a:stretch>
            <a:fillRect/>
          </a:stretch>
        </p:blipFill>
        <p:spPr>
          <a:xfrm>
            <a:off x="4654705" y="1502887"/>
            <a:ext cx="3823332" cy="3828116"/>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円軌道の比較</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D9FBDE6F-9501-DDD1-5606-0C576910EE3B}"/>
              </a:ext>
            </a:extLst>
          </p:cNvPr>
          <p:cNvPicPr>
            <a:picLocks noChangeAspect="1"/>
          </p:cNvPicPr>
          <p:nvPr/>
        </p:nvPicPr>
        <p:blipFill>
          <a:blip r:embed="rId5"/>
          <a:stretch>
            <a:fillRect/>
          </a:stretch>
        </p:blipFill>
        <p:spPr>
          <a:xfrm>
            <a:off x="949036" y="1247294"/>
            <a:ext cx="762000" cy="165100"/>
          </a:xfrm>
          <a:prstGeom prst="rect">
            <a:avLst/>
          </a:prstGeom>
        </p:spPr>
      </p:pic>
      <p:pic>
        <p:nvPicPr>
          <p:cNvPr id="25" name="図 24">
            <a:extLst>
              <a:ext uri="{FF2B5EF4-FFF2-40B4-BE49-F238E27FC236}">
                <a16:creationId xmlns:a16="http://schemas.microsoft.com/office/drawing/2014/main" id="{A81E7689-18BC-20D4-9AF2-744C827C739F}"/>
              </a:ext>
            </a:extLst>
          </p:cNvPr>
          <p:cNvPicPr>
            <a:picLocks noChangeAspect="1"/>
          </p:cNvPicPr>
          <p:nvPr/>
        </p:nvPicPr>
        <p:blipFill>
          <a:blip r:embed="rId6"/>
          <a:stretch>
            <a:fillRect/>
          </a:stretch>
        </p:blipFill>
        <p:spPr>
          <a:xfrm>
            <a:off x="4932333" y="1258839"/>
            <a:ext cx="1739900" cy="215900"/>
          </a:xfrm>
          <a:prstGeom prst="rect">
            <a:avLst/>
          </a:prstGeom>
        </p:spPr>
      </p:pic>
      <p:pic>
        <p:nvPicPr>
          <p:cNvPr id="8" name="図 7">
            <a:extLst>
              <a:ext uri="{FF2B5EF4-FFF2-40B4-BE49-F238E27FC236}">
                <a16:creationId xmlns:a16="http://schemas.microsoft.com/office/drawing/2014/main" id="{A55B2839-D59F-29BA-729A-4F7C89D4FC26}"/>
              </a:ext>
            </a:extLst>
          </p:cNvPr>
          <p:cNvPicPr>
            <a:picLocks noChangeAspect="1"/>
          </p:cNvPicPr>
          <p:nvPr/>
        </p:nvPicPr>
        <p:blipFill>
          <a:blip r:embed="rId7"/>
          <a:stretch>
            <a:fillRect/>
          </a:stretch>
        </p:blipFill>
        <p:spPr>
          <a:xfrm>
            <a:off x="3312259" y="5280974"/>
            <a:ext cx="119182" cy="286037"/>
          </a:xfrm>
          <a:prstGeom prst="rect">
            <a:avLst/>
          </a:prstGeom>
        </p:spPr>
      </p:pic>
      <p:pic>
        <p:nvPicPr>
          <p:cNvPr id="9" name="図 8">
            <a:extLst>
              <a:ext uri="{FF2B5EF4-FFF2-40B4-BE49-F238E27FC236}">
                <a16:creationId xmlns:a16="http://schemas.microsoft.com/office/drawing/2014/main" id="{07AFD0B9-38CE-55A2-92BD-205A3066FA52}"/>
              </a:ext>
            </a:extLst>
          </p:cNvPr>
          <p:cNvPicPr>
            <a:picLocks noChangeAspect="1"/>
          </p:cNvPicPr>
          <p:nvPr/>
        </p:nvPicPr>
        <p:blipFill>
          <a:blip r:embed="rId8"/>
          <a:stretch>
            <a:fillRect/>
          </a:stretch>
        </p:blipFill>
        <p:spPr>
          <a:xfrm>
            <a:off x="241451" y="5306057"/>
            <a:ext cx="490995" cy="261864"/>
          </a:xfrm>
          <a:prstGeom prst="rect">
            <a:avLst/>
          </a:prstGeom>
        </p:spPr>
      </p:pic>
      <p:pic>
        <p:nvPicPr>
          <p:cNvPr id="10" name="図 9">
            <a:extLst>
              <a:ext uri="{FF2B5EF4-FFF2-40B4-BE49-F238E27FC236}">
                <a16:creationId xmlns:a16="http://schemas.microsoft.com/office/drawing/2014/main" id="{06A485D6-98E4-5393-E2DB-FAB96E587F5E}"/>
              </a:ext>
            </a:extLst>
          </p:cNvPr>
          <p:cNvPicPr>
            <a:picLocks noChangeAspect="1"/>
          </p:cNvPicPr>
          <p:nvPr/>
        </p:nvPicPr>
        <p:blipFill>
          <a:blip r:embed="rId9"/>
          <a:stretch>
            <a:fillRect/>
          </a:stretch>
        </p:blipFill>
        <p:spPr>
          <a:xfrm>
            <a:off x="169049" y="1247294"/>
            <a:ext cx="646303" cy="261864"/>
          </a:xfrm>
          <a:prstGeom prst="rect">
            <a:avLst/>
          </a:prstGeom>
        </p:spPr>
      </p:pic>
      <p:pic>
        <p:nvPicPr>
          <p:cNvPr id="11" name="図 10">
            <a:extLst>
              <a:ext uri="{FF2B5EF4-FFF2-40B4-BE49-F238E27FC236}">
                <a16:creationId xmlns:a16="http://schemas.microsoft.com/office/drawing/2014/main" id="{620FDE0E-9AEA-B365-B33B-35A8251354C3}"/>
              </a:ext>
            </a:extLst>
          </p:cNvPr>
          <p:cNvPicPr>
            <a:picLocks noChangeAspect="1"/>
          </p:cNvPicPr>
          <p:nvPr/>
        </p:nvPicPr>
        <p:blipFill>
          <a:blip r:embed="rId10"/>
          <a:stretch>
            <a:fillRect/>
          </a:stretch>
        </p:blipFill>
        <p:spPr>
          <a:xfrm>
            <a:off x="4430659" y="1332579"/>
            <a:ext cx="372468" cy="159629"/>
          </a:xfrm>
          <a:prstGeom prst="rect">
            <a:avLst/>
          </a:prstGeom>
        </p:spPr>
      </p:pic>
      <p:pic>
        <p:nvPicPr>
          <p:cNvPr id="12" name="図 11">
            <a:extLst>
              <a:ext uri="{FF2B5EF4-FFF2-40B4-BE49-F238E27FC236}">
                <a16:creationId xmlns:a16="http://schemas.microsoft.com/office/drawing/2014/main" id="{05C9A4FA-F826-3E13-57D5-277939A4D88E}"/>
              </a:ext>
            </a:extLst>
          </p:cNvPr>
          <p:cNvPicPr>
            <a:picLocks noChangeAspect="1"/>
          </p:cNvPicPr>
          <p:nvPr/>
        </p:nvPicPr>
        <p:blipFill>
          <a:blip r:embed="rId11"/>
          <a:stretch>
            <a:fillRect/>
          </a:stretch>
        </p:blipFill>
        <p:spPr>
          <a:xfrm>
            <a:off x="7911113" y="5236276"/>
            <a:ext cx="151573" cy="250095"/>
          </a:xfrm>
          <a:prstGeom prst="rect">
            <a:avLst/>
          </a:prstGeom>
        </p:spPr>
      </p:pic>
      <p:sp>
        <p:nvSpPr>
          <p:cNvPr id="13" name="テキスト ボックス 12">
            <a:extLst>
              <a:ext uri="{FF2B5EF4-FFF2-40B4-BE49-F238E27FC236}">
                <a16:creationId xmlns:a16="http://schemas.microsoft.com/office/drawing/2014/main" id="{8A04B461-0223-3F5E-E2DB-AF6E1FA1B4B3}"/>
              </a:ext>
            </a:extLst>
          </p:cNvPr>
          <p:cNvSpPr txBox="1"/>
          <p:nvPr/>
        </p:nvSpPr>
        <p:spPr>
          <a:xfrm>
            <a:off x="4654704" y="5178363"/>
            <a:ext cx="266420" cy="276999"/>
          </a:xfrm>
          <a:prstGeom prst="rect">
            <a:avLst/>
          </a:prstGeom>
          <a:noFill/>
        </p:spPr>
        <p:txBody>
          <a:bodyPr wrap="none" rtlCol="0">
            <a:spAutoFit/>
          </a:bodyPr>
          <a:lstStyle/>
          <a:p>
            <a:r>
              <a:rPr kumimoji="1" lang="en-US" altLang="ja-JP" sz="1200" dirty="0"/>
              <a:t>2</a:t>
            </a:r>
            <a:endParaRPr kumimoji="1" lang="ja-JP" altLang="en-US" sz="1200"/>
          </a:p>
        </p:txBody>
      </p:sp>
      <p:sp>
        <p:nvSpPr>
          <p:cNvPr id="4" name="テキスト ボックス 3">
            <a:extLst>
              <a:ext uri="{FF2B5EF4-FFF2-40B4-BE49-F238E27FC236}">
                <a16:creationId xmlns:a16="http://schemas.microsoft.com/office/drawing/2014/main" id="{ACF95F85-2D8C-C6F7-80A0-A684B86081A6}"/>
              </a:ext>
            </a:extLst>
          </p:cNvPr>
          <p:cNvSpPr txBox="1"/>
          <p:nvPr/>
        </p:nvSpPr>
        <p:spPr>
          <a:xfrm>
            <a:off x="4572000" y="534047"/>
            <a:ext cx="3256020"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赤点</a:t>
            </a:r>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latin typeface="Hiragino Kaku Gothic Std W8" panose="020B0800000000000000" pitchFamily="34" charset="-128"/>
                <a:ea typeface="Hiragino Kaku Gothic Std W8" panose="020B0800000000000000" pitchFamily="34" charset="-128"/>
              </a:rPr>
              <a:t>　安定な円軌道の位置</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ja-JP" altLang="en-US">
                <a:solidFill>
                  <a:schemeClr val="tx2">
                    <a:lumMod val="50000"/>
                    <a:lumOff val="50000"/>
                  </a:schemeClr>
                </a:solidFill>
                <a:latin typeface="Hiragino Kaku Gothic Std W8" panose="020B0800000000000000" pitchFamily="34" charset="-128"/>
                <a:ea typeface="Hiragino Kaku Gothic Std W8" panose="020B0800000000000000" pitchFamily="34" charset="-128"/>
              </a:rPr>
              <a:t>青点</a:t>
            </a:r>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latin typeface="Hiragino Kaku Gothic Std W8" panose="020B0800000000000000" pitchFamily="34" charset="-128"/>
                <a:ea typeface="Hiragino Kaku Gothic Std W8" panose="020B0800000000000000" pitchFamily="34" charset="-128"/>
              </a:rPr>
              <a:t>　不安定な円軌道の位置</a:t>
            </a:r>
            <a:endParaRPr kumimoji="1" lang="en-US" altLang="ja-JP" dirty="0">
              <a:latin typeface="Hiragino Kaku Gothic Std W8" panose="020B0800000000000000" pitchFamily="34" charset="-128"/>
              <a:ea typeface="Hiragino Kaku Gothic Std W8" panose="020B0800000000000000" pitchFamily="34" charset="-128"/>
            </a:endParaRPr>
          </a:p>
        </p:txBody>
      </p:sp>
      <p:sp>
        <p:nvSpPr>
          <p:cNvPr id="16" name="テキスト ボックス 15">
            <a:extLst>
              <a:ext uri="{FF2B5EF4-FFF2-40B4-BE49-F238E27FC236}">
                <a16:creationId xmlns:a16="http://schemas.microsoft.com/office/drawing/2014/main" id="{CD4840AA-0296-1F72-E3E4-F489024C1253}"/>
              </a:ext>
            </a:extLst>
          </p:cNvPr>
          <p:cNvSpPr txBox="1"/>
          <p:nvPr/>
        </p:nvSpPr>
        <p:spPr>
          <a:xfrm>
            <a:off x="680769" y="5762844"/>
            <a:ext cx="6647974"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右図では、　　　　のところでしか安定な円軌道を持たない。</a:t>
            </a:r>
          </a:p>
        </p:txBody>
      </p:sp>
      <p:pic>
        <p:nvPicPr>
          <p:cNvPr id="17" name="図 16">
            <a:extLst>
              <a:ext uri="{FF2B5EF4-FFF2-40B4-BE49-F238E27FC236}">
                <a16:creationId xmlns:a16="http://schemas.microsoft.com/office/drawing/2014/main" id="{0D9AEAF7-0373-9485-FD55-4F5C130FA160}"/>
              </a:ext>
            </a:extLst>
          </p:cNvPr>
          <p:cNvPicPr>
            <a:picLocks noChangeAspect="1"/>
          </p:cNvPicPr>
          <p:nvPr/>
        </p:nvPicPr>
        <p:blipFill>
          <a:blip r:embed="rId12"/>
          <a:stretch>
            <a:fillRect/>
          </a:stretch>
        </p:blipFill>
        <p:spPr>
          <a:xfrm>
            <a:off x="1939139" y="5728183"/>
            <a:ext cx="717797" cy="438654"/>
          </a:xfrm>
          <a:prstGeom prst="rect">
            <a:avLst/>
          </a:prstGeom>
        </p:spPr>
      </p:pic>
      <p:sp>
        <p:nvSpPr>
          <p:cNvPr id="26" name="テキスト ボックス 25">
            <a:extLst>
              <a:ext uri="{FF2B5EF4-FFF2-40B4-BE49-F238E27FC236}">
                <a16:creationId xmlns:a16="http://schemas.microsoft.com/office/drawing/2014/main" id="{4F00208A-E822-1181-2DE4-B62F7EE57D4D}"/>
              </a:ext>
            </a:extLst>
          </p:cNvPr>
          <p:cNvSpPr txBox="1"/>
          <p:nvPr/>
        </p:nvSpPr>
        <p:spPr>
          <a:xfrm>
            <a:off x="1939139" y="6289653"/>
            <a:ext cx="3631122"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の円軌道を</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最内安定円軌道</a:t>
            </a:r>
            <a:r>
              <a:rPr kumimoji="1" lang="ja-JP" altLang="en-US">
                <a:latin typeface="Hiragino Kaku Gothic Std W8" panose="020B0800000000000000" pitchFamily="34" charset="-128"/>
                <a:ea typeface="Hiragino Kaku Gothic Std W8" panose="020B0800000000000000" pitchFamily="34" charset="-128"/>
              </a:rPr>
              <a:t>と呼ぶ</a:t>
            </a:r>
          </a:p>
        </p:txBody>
      </p:sp>
      <p:pic>
        <p:nvPicPr>
          <p:cNvPr id="27" name="図 26">
            <a:extLst>
              <a:ext uri="{FF2B5EF4-FFF2-40B4-BE49-F238E27FC236}">
                <a16:creationId xmlns:a16="http://schemas.microsoft.com/office/drawing/2014/main" id="{E56FA999-49F3-C876-C538-E968743DDE32}"/>
              </a:ext>
            </a:extLst>
          </p:cNvPr>
          <p:cNvPicPr>
            <a:picLocks noChangeAspect="1"/>
          </p:cNvPicPr>
          <p:nvPr/>
        </p:nvPicPr>
        <p:blipFill>
          <a:blip r:embed="rId13"/>
          <a:stretch>
            <a:fillRect/>
          </a:stretch>
        </p:blipFill>
        <p:spPr>
          <a:xfrm>
            <a:off x="1033768" y="6221154"/>
            <a:ext cx="692150" cy="419100"/>
          </a:xfrm>
          <a:prstGeom prst="rect">
            <a:avLst/>
          </a:prstGeom>
        </p:spPr>
      </p:pic>
      <p:sp>
        <p:nvSpPr>
          <p:cNvPr id="29" name="テキスト ボックス 28">
            <a:extLst>
              <a:ext uri="{FF2B5EF4-FFF2-40B4-BE49-F238E27FC236}">
                <a16:creationId xmlns:a16="http://schemas.microsoft.com/office/drawing/2014/main" id="{1DF3E2FA-A8C3-65CF-51FA-C6FF1C6AA75E}"/>
              </a:ext>
            </a:extLst>
          </p:cNvPr>
          <p:cNvSpPr txBox="1"/>
          <p:nvPr/>
        </p:nvSpPr>
        <p:spPr>
          <a:xfrm>
            <a:off x="5078908" y="5178363"/>
            <a:ext cx="266420" cy="276999"/>
          </a:xfrm>
          <a:prstGeom prst="rect">
            <a:avLst/>
          </a:prstGeom>
          <a:noFill/>
        </p:spPr>
        <p:txBody>
          <a:bodyPr wrap="none" rtlCol="0">
            <a:spAutoFit/>
          </a:bodyPr>
          <a:lstStyle/>
          <a:p>
            <a:r>
              <a:rPr kumimoji="1" lang="en-US" altLang="ja-JP" sz="1200" dirty="0"/>
              <a:t>6</a:t>
            </a:r>
            <a:endParaRPr kumimoji="1" lang="ja-JP" altLang="en-US" sz="1200"/>
          </a:p>
        </p:txBody>
      </p:sp>
      <p:sp>
        <p:nvSpPr>
          <p:cNvPr id="3" name="スライド番号プレースホルダー 2">
            <a:extLst>
              <a:ext uri="{FF2B5EF4-FFF2-40B4-BE49-F238E27FC236}">
                <a16:creationId xmlns:a16="http://schemas.microsoft.com/office/drawing/2014/main" id="{F8C3569B-6CCB-F0AE-3F96-7D9AD2B21132}"/>
              </a:ext>
            </a:extLst>
          </p:cNvPr>
          <p:cNvSpPr>
            <a:spLocks noGrp="1"/>
          </p:cNvSpPr>
          <p:nvPr>
            <p:ph type="sldNum" sz="quarter" idx="12"/>
          </p:nvPr>
        </p:nvSpPr>
        <p:spPr/>
        <p:txBody>
          <a:bodyPr/>
          <a:lstStyle/>
          <a:p>
            <a:fld id="{48F63A3B-78C7-47BE-AE5E-E10140E04643}" type="slidenum">
              <a:rPr lang="en-US" smtClean="0"/>
              <a:pPr/>
              <a:t>42</a:t>
            </a:fld>
            <a:r>
              <a:rPr lang="en-US"/>
              <a:t>/47</a:t>
            </a:r>
            <a:endParaRPr lang="en-US" dirty="0"/>
          </a:p>
        </p:txBody>
      </p:sp>
    </p:spTree>
    <p:extLst>
      <p:ext uri="{BB962C8B-B14F-4D97-AF65-F5344CB8AC3E}">
        <p14:creationId xmlns:p14="http://schemas.microsoft.com/office/powerpoint/2010/main" val="26960011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円軌道に近い束縛軌道の近点移動</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円軌道に近い束縛軌道を考える。</a:t>
            </a:r>
            <a:endParaRPr lang="en-US" altLang="ja-JP" sz="1800" dirty="0"/>
          </a:p>
          <a:p>
            <a:pPr marL="0" indent="0">
              <a:lnSpc>
                <a:spcPct val="100000"/>
              </a:lnSpc>
              <a:buNone/>
            </a:pPr>
            <a:r>
              <a:rPr lang="ja-JP" altLang="en-US" sz="1800"/>
              <a:t>一般相対論で公転周期は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摂動の振動周期は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摂動の</a:t>
            </a:r>
            <a:r>
              <a:rPr lang="en-US" altLang="ja-JP" sz="1800" dirty="0"/>
              <a:t>1</a:t>
            </a:r>
            <a:r>
              <a:rPr lang="ja-JP" altLang="en-US" sz="1800"/>
              <a:t>振動における角度のずれは以下のように評価できる。</a:t>
            </a:r>
            <a:endParaRPr lang="en-US" altLang="ja-JP" sz="1800" dirty="0"/>
          </a:p>
        </p:txBody>
      </p:sp>
      <p:pic>
        <p:nvPicPr>
          <p:cNvPr id="5" name="図 4">
            <a:extLst>
              <a:ext uri="{FF2B5EF4-FFF2-40B4-BE49-F238E27FC236}">
                <a16:creationId xmlns:a16="http://schemas.microsoft.com/office/drawing/2014/main" id="{30690C0E-D750-C40B-3F9B-1AC1F24974AE}"/>
              </a:ext>
            </a:extLst>
          </p:cNvPr>
          <p:cNvPicPr>
            <a:picLocks noChangeAspect="1"/>
          </p:cNvPicPr>
          <p:nvPr/>
        </p:nvPicPr>
        <p:blipFill>
          <a:blip r:embed="rId3"/>
          <a:stretch>
            <a:fillRect/>
          </a:stretch>
        </p:blipFill>
        <p:spPr>
          <a:xfrm>
            <a:off x="3412286" y="4865450"/>
            <a:ext cx="2319428" cy="1326980"/>
          </a:xfrm>
          <a:prstGeom prst="rect">
            <a:avLst/>
          </a:prstGeom>
        </p:spPr>
      </p:pic>
      <p:pic>
        <p:nvPicPr>
          <p:cNvPr id="11" name="図 10">
            <a:extLst>
              <a:ext uri="{FF2B5EF4-FFF2-40B4-BE49-F238E27FC236}">
                <a16:creationId xmlns:a16="http://schemas.microsoft.com/office/drawing/2014/main" id="{B95197E7-4F11-194F-BA26-15898873776F}"/>
              </a:ext>
            </a:extLst>
          </p:cNvPr>
          <p:cNvPicPr>
            <a:picLocks noChangeAspect="1"/>
          </p:cNvPicPr>
          <p:nvPr/>
        </p:nvPicPr>
        <p:blipFill>
          <a:blip r:embed="rId4"/>
          <a:stretch>
            <a:fillRect/>
          </a:stretch>
        </p:blipFill>
        <p:spPr>
          <a:xfrm>
            <a:off x="3270123" y="3203358"/>
            <a:ext cx="2319428" cy="767698"/>
          </a:xfrm>
          <a:prstGeom prst="rect">
            <a:avLst/>
          </a:prstGeom>
        </p:spPr>
      </p:pic>
      <p:sp>
        <p:nvSpPr>
          <p:cNvPr id="13" name="テキスト ボックス 12">
            <a:extLst>
              <a:ext uri="{FF2B5EF4-FFF2-40B4-BE49-F238E27FC236}">
                <a16:creationId xmlns:a16="http://schemas.microsoft.com/office/drawing/2014/main" id="{D41326FF-91E7-6EE2-71EB-7904382E71B3}"/>
              </a:ext>
            </a:extLst>
          </p:cNvPr>
          <p:cNvSpPr txBox="1"/>
          <p:nvPr/>
        </p:nvSpPr>
        <p:spPr>
          <a:xfrm>
            <a:off x="1615001" y="4891954"/>
            <a:ext cx="1338828" cy="369332"/>
          </a:xfrm>
          <a:prstGeom prst="rect">
            <a:avLst/>
          </a:prstGeom>
          <a:noFill/>
        </p:spPr>
        <p:txBody>
          <a:bodyPr wrap="none" rtlCol="0">
            <a:spAutoFit/>
          </a:bodyPr>
          <a:lstStyle/>
          <a:p>
            <a:r>
              <a:rPr kumimoji="1" lang="ja-JP" altLang="en-US">
                <a:solidFill>
                  <a:srgbClr val="FF0000"/>
                </a:solidFill>
                <a:latin typeface="Hiragino Kaku Gothic Std W8" panose="020B0800000000000000" pitchFamily="34" charset="-128"/>
                <a:ea typeface="Hiragino Kaku Gothic Std W8" panose="020B0800000000000000" pitchFamily="34" charset="-128"/>
              </a:rPr>
              <a:t>近点移動角</a:t>
            </a:r>
          </a:p>
        </p:txBody>
      </p:sp>
      <p:sp>
        <p:nvSpPr>
          <p:cNvPr id="6" name="スライド番号プレースホルダー 5">
            <a:extLst>
              <a:ext uri="{FF2B5EF4-FFF2-40B4-BE49-F238E27FC236}">
                <a16:creationId xmlns:a16="http://schemas.microsoft.com/office/drawing/2014/main" id="{EA7F8774-1587-FFCD-FDF2-171FF8021C3E}"/>
              </a:ext>
            </a:extLst>
          </p:cNvPr>
          <p:cNvSpPr>
            <a:spLocks noGrp="1"/>
          </p:cNvSpPr>
          <p:nvPr>
            <p:ph type="sldNum" sz="quarter" idx="12"/>
          </p:nvPr>
        </p:nvSpPr>
        <p:spPr/>
        <p:txBody>
          <a:bodyPr/>
          <a:lstStyle/>
          <a:p>
            <a:fld id="{48F63A3B-78C7-47BE-AE5E-E10140E04643}" type="slidenum">
              <a:rPr lang="en-US" smtClean="0"/>
              <a:pPr/>
              <a:t>43</a:t>
            </a:fld>
            <a:r>
              <a:rPr lang="en-US"/>
              <a:t>/47</a:t>
            </a:r>
            <a:endParaRPr lang="en-US" dirty="0"/>
          </a:p>
        </p:txBody>
      </p:sp>
      <p:pic>
        <p:nvPicPr>
          <p:cNvPr id="4" name="図 3">
            <a:extLst>
              <a:ext uri="{FF2B5EF4-FFF2-40B4-BE49-F238E27FC236}">
                <a16:creationId xmlns:a16="http://schemas.microsoft.com/office/drawing/2014/main" id="{75DB3D3C-A54D-746F-841F-DFF3271E2B3C}"/>
              </a:ext>
            </a:extLst>
          </p:cNvPr>
          <p:cNvPicPr>
            <a:picLocks noChangeAspect="1"/>
          </p:cNvPicPr>
          <p:nvPr/>
        </p:nvPicPr>
        <p:blipFill>
          <a:blip r:embed="rId5"/>
          <a:stretch>
            <a:fillRect/>
          </a:stretch>
        </p:blipFill>
        <p:spPr>
          <a:xfrm>
            <a:off x="3270123" y="2308964"/>
            <a:ext cx="2792115" cy="555059"/>
          </a:xfrm>
          <a:prstGeom prst="rect">
            <a:avLst/>
          </a:prstGeom>
        </p:spPr>
      </p:pic>
    </p:spTree>
    <p:extLst>
      <p:ext uri="{BB962C8B-B14F-4D97-AF65-F5344CB8AC3E}">
        <p14:creationId xmlns:p14="http://schemas.microsoft.com/office/powerpoint/2010/main" val="4274843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近点移動する軌道</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実際に円軌道の変化を見てみると、一般相対論で考えた場合のみ、以下のように軌道がずれていることが確認できる。</a:t>
            </a:r>
            <a:endParaRPr lang="en-US" altLang="ja-JP" sz="1800" dirty="0"/>
          </a:p>
        </p:txBody>
      </p:sp>
      <p:pic>
        <p:nvPicPr>
          <p:cNvPr id="16" name="図 15">
            <a:extLst>
              <a:ext uri="{FF2B5EF4-FFF2-40B4-BE49-F238E27FC236}">
                <a16:creationId xmlns:a16="http://schemas.microsoft.com/office/drawing/2014/main" id="{3548D1F7-FA5B-D8AE-C2A7-0AB65432B1E2}"/>
              </a:ext>
            </a:extLst>
          </p:cNvPr>
          <p:cNvPicPr>
            <a:picLocks noChangeAspect="1"/>
          </p:cNvPicPr>
          <p:nvPr/>
        </p:nvPicPr>
        <p:blipFill>
          <a:blip r:embed="rId3"/>
          <a:stretch>
            <a:fillRect/>
          </a:stretch>
        </p:blipFill>
        <p:spPr>
          <a:xfrm>
            <a:off x="949036" y="2144440"/>
            <a:ext cx="762000" cy="165100"/>
          </a:xfrm>
          <a:prstGeom prst="rect">
            <a:avLst/>
          </a:prstGeom>
        </p:spPr>
      </p:pic>
      <p:pic>
        <p:nvPicPr>
          <p:cNvPr id="17" name="図 16">
            <a:extLst>
              <a:ext uri="{FF2B5EF4-FFF2-40B4-BE49-F238E27FC236}">
                <a16:creationId xmlns:a16="http://schemas.microsoft.com/office/drawing/2014/main" id="{B133666E-6D07-D1C6-38BE-640CB2F0489F}"/>
              </a:ext>
            </a:extLst>
          </p:cNvPr>
          <p:cNvPicPr>
            <a:picLocks noChangeAspect="1"/>
          </p:cNvPicPr>
          <p:nvPr/>
        </p:nvPicPr>
        <p:blipFill>
          <a:blip r:embed="rId4"/>
          <a:stretch>
            <a:fillRect/>
          </a:stretch>
        </p:blipFill>
        <p:spPr>
          <a:xfrm>
            <a:off x="4932333" y="2155985"/>
            <a:ext cx="1739900" cy="215900"/>
          </a:xfrm>
          <a:prstGeom prst="rect">
            <a:avLst/>
          </a:prstGeom>
        </p:spPr>
      </p:pic>
      <p:grpSp>
        <p:nvGrpSpPr>
          <p:cNvPr id="14" name="グループ化 13">
            <a:extLst>
              <a:ext uri="{FF2B5EF4-FFF2-40B4-BE49-F238E27FC236}">
                <a16:creationId xmlns:a16="http://schemas.microsoft.com/office/drawing/2014/main" id="{B88AD59B-0842-9AB4-1F7E-33C7A0CEFB19}"/>
              </a:ext>
            </a:extLst>
          </p:cNvPr>
          <p:cNvGrpSpPr/>
          <p:nvPr/>
        </p:nvGrpSpPr>
        <p:grpSpPr>
          <a:xfrm>
            <a:off x="4597302" y="2453652"/>
            <a:ext cx="3944314" cy="3778736"/>
            <a:chOff x="4597302" y="2453652"/>
            <a:chExt cx="4061790" cy="4098762"/>
          </a:xfrm>
        </p:grpSpPr>
        <p:pic>
          <p:nvPicPr>
            <p:cNvPr id="9" name="図 8">
              <a:extLst>
                <a:ext uri="{FF2B5EF4-FFF2-40B4-BE49-F238E27FC236}">
                  <a16:creationId xmlns:a16="http://schemas.microsoft.com/office/drawing/2014/main" id="{4E66A398-5423-F490-3E2F-37FAFD5459D1}"/>
                </a:ext>
              </a:extLst>
            </p:cNvPr>
            <p:cNvPicPr>
              <a:picLocks noChangeAspect="1"/>
            </p:cNvPicPr>
            <p:nvPr/>
          </p:nvPicPr>
          <p:blipFill>
            <a:blip r:embed="rId5"/>
            <a:stretch>
              <a:fillRect/>
            </a:stretch>
          </p:blipFill>
          <p:spPr>
            <a:xfrm>
              <a:off x="4884448" y="2453652"/>
              <a:ext cx="3774644" cy="3779368"/>
            </a:xfrm>
            <a:prstGeom prst="rect">
              <a:avLst/>
            </a:prstGeom>
          </p:spPr>
        </p:pic>
        <p:sp>
          <p:nvSpPr>
            <p:cNvPr id="5" name="テキスト ボックス 4">
              <a:extLst>
                <a:ext uri="{FF2B5EF4-FFF2-40B4-BE49-F238E27FC236}">
                  <a16:creationId xmlns:a16="http://schemas.microsoft.com/office/drawing/2014/main" id="{F7D35999-D258-C926-1AB5-9A339FBB4568}"/>
                </a:ext>
              </a:extLst>
            </p:cNvPr>
            <p:cNvSpPr txBox="1"/>
            <p:nvPr/>
          </p:nvSpPr>
          <p:spPr>
            <a:xfrm>
              <a:off x="6689435" y="6183082"/>
              <a:ext cx="348172"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x</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6" name="テキスト ボックス 5">
              <a:extLst>
                <a:ext uri="{FF2B5EF4-FFF2-40B4-BE49-F238E27FC236}">
                  <a16:creationId xmlns:a16="http://schemas.microsoft.com/office/drawing/2014/main" id="{CFC22C33-71CF-4B29-96FC-FCCC7B2B4E01}"/>
                </a:ext>
              </a:extLst>
            </p:cNvPr>
            <p:cNvSpPr txBox="1"/>
            <p:nvPr/>
          </p:nvSpPr>
          <p:spPr>
            <a:xfrm>
              <a:off x="4597302" y="4112634"/>
              <a:ext cx="348172"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y</a:t>
              </a:r>
              <a:endParaRPr kumimoji="1" lang="ja-JP" altLang="en-US">
                <a:latin typeface="Hiragino Kaku Gothic Std W8" panose="020B0800000000000000" pitchFamily="34" charset="-128"/>
                <a:ea typeface="Hiragino Kaku Gothic Std W8" panose="020B0800000000000000" pitchFamily="34" charset="-128"/>
              </a:endParaRPr>
            </a:p>
          </p:txBody>
        </p:sp>
      </p:grpSp>
      <p:grpSp>
        <p:nvGrpSpPr>
          <p:cNvPr id="13" name="グループ化 12">
            <a:extLst>
              <a:ext uri="{FF2B5EF4-FFF2-40B4-BE49-F238E27FC236}">
                <a16:creationId xmlns:a16="http://schemas.microsoft.com/office/drawing/2014/main" id="{7AE8922C-0320-5792-19AE-EFAE3BA461B7}"/>
              </a:ext>
            </a:extLst>
          </p:cNvPr>
          <p:cNvGrpSpPr/>
          <p:nvPr/>
        </p:nvGrpSpPr>
        <p:grpSpPr>
          <a:xfrm>
            <a:off x="327756" y="2453020"/>
            <a:ext cx="3931797" cy="3779368"/>
            <a:chOff x="327756" y="2453020"/>
            <a:chExt cx="4053692" cy="4093912"/>
          </a:xfrm>
        </p:grpSpPr>
        <p:pic>
          <p:nvPicPr>
            <p:cNvPr id="11" name="図 10">
              <a:extLst>
                <a:ext uri="{FF2B5EF4-FFF2-40B4-BE49-F238E27FC236}">
                  <a16:creationId xmlns:a16="http://schemas.microsoft.com/office/drawing/2014/main" id="{799D3B3A-C18A-438D-A034-B3C96D95FBB9}"/>
                </a:ext>
              </a:extLst>
            </p:cNvPr>
            <p:cNvPicPr>
              <a:picLocks noChangeAspect="1"/>
            </p:cNvPicPr>
            <p:nvPr/>
          </p:nvPicPr>
          <p:blipFill>
            <a:blip r:embed="rId6"/>
            <a:stretch>
              <a:fillRect/>
            </a:stretch>
          </p:blipFill>
          <p:spPr>
            <a:xfrm>
              <a:off x="610898" y="2453020"/>
              <a:ext cx="3770550" cy="3780000"/>
            </a:xfrm>
            <a:prstGeom prst="rect">
              <a:avLst/>
            </a:prstGeom>
          </p:spPr>
        </p:pic>
        <p:sp>
          <p:nvSpPr>
            <p:cNvPr id="4" name="テキスト ボックス 3">
              <a:extLst>
                <a:ext uri="{FF2B5EF4-FFF2-40B4-BE49-F238E27FC236}">
                  <a16:creationId xmlns:a16="http://schemas.microsoft.com/office/drawing/2014/main" id="{C121FADE-09FE-2678-B787-7F29B3A3D7F3}"/>
                </a:ext>
              </a:extLst>
            </p:cNvPr>
            <p:cNvSpPr txBox="1"/>
            <p:nvPr/>
          </p:nvSpPr>
          <p:spPr>
            <a:xfrm>
              <a:off x="2428009" y="6177600"/>
              <a:ext cx="348172"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x</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8" name="テキスト ボックス 7">
              <a:extLst>
                <a:ext uri="{FF2B5EF4-FFF2-40B4-BE49-F238E27FC236}">
                  <a16:creationId xmlns:a16="http://schemas.microsoft.com/office/drawing/2014/main" id="{0D5E84CF-762C-6A97-2583-601C79F8EBCC}"/>
                </a:ext>
              </a:extLst>
            </p:cNvPr>
            <p:cNvSpPr txBox="1"/>
            <p:nvPr/>
          </p:nvSpPr>
          <p:spPr>
            <a:xfrm>
              <a:off x="327756" y="4112634"/>
              <a:ext cx="348172"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y</a:t>
              </a:r>
              <a:endParaRPr kumimoji="1" lang="ja-JP" altLang="en-US">
                <a:latin typeface="Hiragino Kaku Gothic Std W8" panose="020B0800000000000000" pitchFamily="34" charset="-128"/>
                <a:ea typeface="Hiragino Kaku Gothic Std W8" panose="020B0800000000000000" pitchFamily="34" charset="-128"/>
              </a:endParaRPr>
            </a:p>
          </p:txBody>
        </p:sp>
      </p:grpSp>
      <p:sp>
        <p:nvSpPr>
          <p:cNvPr id="12" name="テキスト ボックス 11">
            <a:extLst>
              <a:ext uri="{FF2B5EF4-FFF2-40B4-BE49-F238E27FC236}">
                <a16:creationId xmlns:a16="http://schemas.microsoft.com/office/drawing/2014/main" id="{DD82C730-629C-ABF7-3737-B96F23C6639B}"/>
              </a:ext>
            </a:extLst>
          </p:cNvPr>
          <p:cNvSpPr txBox="1"/>
          <p:nvPr/>
        </p:nvSpPr>
        <p:spPr>
          <a:xfrm>
            <a:off x="4771388" y="542687"/>
            <a:ext cx="4027990" cy="646331"/>
          </a:xfrm>
          <a:prstGeom prst="rect">
            <a:avLst/>
          </a:prstGeom>
          <a:noFill/>
        </p:spPr>
        <p:txBody>
          <a:bodyPr wrap="square">
            <a:spAutoFit/>
          </a:bodyPr>
          <a:lstStyle/>
          <a:p>
            <a:r>
              <a:rPr kumimoji="1" lang="ja-JP" altLang="en-US">
                <a:solidFill>
                  <a:schemeClr val="accent2"/>
                </a:solidFill>
                <a:latin typeface="Hiragino Kaku Gothic Std W8" panose="020B0800000000000000" pitchFamily="34" charset="-128"/>
                <a:ea typeface="Hiragino Kaku Gothic Std W8" panose="020B0800000000000000" pitchFamily="34" charset="-128"/>
              </a:rPr>
              <a:t>赤線</a:t>
            </a:r>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latin typeface="Hiragino Kaku Gothic Std W8" panose="020B0800000000000000" pitchFamily="34" charset="-128"/>
                <a:ea typeface="Hiragino Kaku Gothic Std W8" panose="020B0800000000000000" pitchFamily="34" charset="-128"/>
              </a:rPr>
              <a:t>　円軌道に摂動を加えた軌道</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ja-JP" altLang="en-US">
                <a:solidFill>
                  <a:schemeClr val="accent1">
                    <a:lumMod val="60000"/>
                    <a:lumOff val="40000"/>
                  </a:schemeClr>
                </a:solidFill>
                <a:latin typeface="Hiragino Kaku Gothic Std W8" panose="020B0800000000000000" pitchFamily="34" charset="-128"/>
                <a:ea typeface="Hiragino Kaku Gothic Std W8" panose="020B0800000000000000" pitchFamily="34" charset="-128"/>
              </a:rPr>
              <a:t>青線</a:t>
            </a:r>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latin typeface="Hiragino Kaku Gothic Std W8" panose="020B0800000000000000" pitchFamily="34" charset="-128"/>
                <a:ea typeface="Hiragino Kaku Gothic Std W8" panose="020B0800000000000000" pitchFamily="34" charset="-128"/>
              </a:rPr>
              <a:t>　基準となる円軌道</a:t>
            </a:r>
            <a:endParaRPr kumimoji="1" lang="en-US" altLang="ja-JP" dirty="0">
              <a:latin typeface="Hiragino Kaku Gothic Std W8" panose="020B0800000000000000" pitchFamily="34" charset="-128"/>
              <a:ea typeface="Hiragino Kaku Gothic Std W8" panose="020B0800000000000000" pitchFamily="34" charset="-128"/>
            </a:endParaRPr>
          </a:p>
        </p:txBody>
      </p:sp>
      <p:pic>
        <p:nvPicPr>
          <p:cNvPr id="15" name="図 14">
            <a:extLst>
              <a:ext uri="{FF2B5EF4-FFF2-40B4-BE49-F238E27FC236}">
                <a16:creationId xmlns:a16="http://schemas.microsoft.com/office/drawing/2014/main" id="{2346E28B-89B6-CD49-1A0B-FF2EB32D2223}"/>
              </a:ext>
            </a:extLst>
          </p:cNvPr>
          <p:cNvPicPr>
            <a:picLocks noChangeAspect="1"/>
          </p:cNvPicPr>
          <p:nvPr/>
        </p:nvPicPr>
        <p:blipFill>
          <a:blip r:embed="rId7"/>
          <a:stretch>
            <a:fillRect/>
          </a:stretch>
        </p:blipFill>
        <p:spPr>
          <a:xfrm>
            <a:off x="1244090" y="6054100"/>
            <a:ext cx="730250" cy="215900"/>
          </a:xfrm>
          <a:prstGeom prst="rect">
            <a:avLst/>
          </a:prstGeom>
        </p:spPr>
      </p:pic>
      <p:pic>
        <p:nvPicPr>
          <p:cNvPr id="18" name="図 17">
            <a:extLst>
              <a:ext uri="{FF2B5EF4-FFF2-40B4-BE49-F238E27FC236}">
                <a16:creationId xmlns:a16="http://schemas.microsoft.com/office/drawing/2014/main" id="{38DF3D77-01E6-037E-EC3D-A5D59B8B86C6}"/>
              </a:ext>
            </a:extLst>
          </p:cNvPr>
          <p:cNvPicPr>
            <a:picLocks noChangeAspect="1"/>
          </p:cNvPicPr>
          <p:nvPr/>
        </p:nvPicPr>
        <p:blipFill>
          <a:blip r:embed="rId8"/>
          <a:stretch>
            <a:fillRect/>
          </a:stretch>
        </p:blipFill>
        <p:spPr>
          <a:xfrm>
            <a:off x="5351433" y="5927050"/>
            <a:ext cx="901700" cy="469900"/>
          </a:xfrm>
          <a:prstGeom prst="rect">
            <a:avLst/>
          </a:prstGeom>
        </p:spPr>
      </p:pic>
      <p:pic>
        <p:nvPicPr>
          <p:cNvPr id="19" name="図 18">
            <a:extLst>
              <a:ext uri="{FF2B5EF4-FFF2-40B4-BE49-F238E27FC236}">
                <a16:creationId xmlns:a16="http://schemas.microsoft.com/office/drawing/2014/main" id="{E2681103-53A3-151D-4610-E7D0365C61BB}"/>
              </a:ext>
            </a:extLst>
          </p:cNvPr>
          <p:cNvPicPr>
            <a:picLocks noChangeAspect="1"/>
          </p:cNvPicPr>
          <p:nvPr/>
        </p:nvPicPr>
        <p:blipFill>
          <a:blip r:embed="rId9"/>
          <a:stretch>
            <a:fillRect/>
          </a:stretch>
        </p:blipFill>
        <p:spPr>
          <a:xfrm>
            <a:off x="1040318" y="2569760"/>
            <a:ext cx="1390650" cy="234950"/>
          </a:xfrm>
          <a:prstGeom prst="rect">
            <a:avLst/>
          </a:prstGeom>
        </p:spPr>
      </p:pic>
      <p:pic>
        <p:nvPicPr>
          <p:cNvPr id="20" name="図 19">
            <a:extLst>
              <a:ext uri="{FF2B5EF4-FFF2-40B4-BE49-F238E27FC236}">
                <a16:creationId xmlns:a16="http://schemas.microsoft.com/office/drawing/2014/main" id="{02871ED4-75D1-9211-51E9-4BF5C5E73932}"/>
              </a:ext>
            </a:extLst>
          </p:cNvPr>
          <p:cNvPicPr>
            <a:picLocks noChangeAspect="1"/>
          </p:cNvPicPr>
          <p:nvPr/>
        </p:nvPicPr>
        <p:blipFill>
          <a:blip r:embed="rId10"/>
          <a:stretch>
            <a:fillRect/>
          </a:stretch>
        </p:blipFill>
        <p:spPr>
          <a:xfrm>
            <a:off x="5238276" y="2569760"/>
            <a:ext cx="1390650" cy="234950"/>
          </a:xfrm>
          <a:prstGeom prst="rect">
            <a:avLst/>
          </a:prstGeom>
        </p:spPr>
      </p:pic>
      <p:sp>
        <p:nvSpPr>
          <p:cNvPr id="21" name="スライド番号プレースホルダー 20">
            <a:extLst>
              <a:ext uri="{FF2B5EF4-FFF2-40B4-BE49-F238E27FC236}">
                <a16:creationId xmlns:a16="http://schemas.microsoft.com/office/drawing/2014/main" id="{ED0CF061-F394-6DB0-28AB-37301675CBA8}"/>
              </a:ext>
            </a:extLst>
          </p:cNvPr>
          <p:cNvSpPr>
            <a:spLocks noGrp="1"/>
          </p:cNvSpPr>
          <p:nvPr>
            <p:ph type="sldNum" sz="quarter" idx="12"/>
          </p:nvPr>
        </p:nvSpPr>
        <p:spPr/>
        <p:txBody>
          <a:bodyPr/>
          <a:lstStyle/>
          <a:p>
            <a:fld id="{48F63A3B-78C7-47BE-AE5E-E10140E04643}" type="slidenum">
              <a:rPr lang="en-US" smtClean="0"/>
              <a:pPr/>
              <a:t>44</a:t>
            </a:fld>
            <a:r>
              <a:rPr lang="en-US"/>
              <a:t>/47</a:t>
            </a:r>
            <a:endParaRPr lang="en-US" dirty="0"/>
          </a:p>
        </p:txBody>
      </p:sp>
    </p:spTree>
    <p:extLst>
      <p:ext uri="{BB962C8B-B14F-4D97-AF65-F5344CB8AC3E}">
        <p14:creationId xmlns:p14="http://schemas.microsoft.com/office/powerpoint/2010/main" val="36269135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fontScale="90000"/>
          </a:bodyPr>
          <a:lstStyle/>
          <a:p>
            <a:r>
              <a:rPr kumimoji="1" lang="ja-JP" altLang="en-US">
                <a:latin typeface="Hiragino Kaku Gothic Std W8" panose="020B0800000000000000" pitchFamily="34" charset="-128"/>
                <a:ea typeface="Hiragino Kaku Gothic Std W8" panose="020B0800000000000000" pitchFamily="34" charset="-128"/>
              </a:rPr>
              <a:t>ニュートン力学に近い状況での近点移動角</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lnSpcReduction="10000"/>
          </a:bodyPr>
          <a:lstStyle/>
          <a:p>
            <a:pPr marL="0" indent="0">
              <a:lnSpc>
                <a:spcPct val="100000"/>
              </a:lnSpc>
              <a:buNone/>
            </a:pPr>
            <a:r>
              <a:rPr lang="ja-JP" altLang="en-US" sz="1800"/>
              <a:t>　　　　のニュートン的な状況を考えると</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と近似できる。</a:t>
            </a:r>
            <a:endParaRPr lang="en-US" altLang="ja-JP" sz="1800" dirty="0"/>
          </a:p>
          <a:p>
            <a:pPr marL="0" indent="0">
              <a:lnSpc>
                <a:spcPct val="100000"/>
              </a:lnSpc>
              <a:buNone/>
            </a:pPr>
            <a:r>
              <a:rPr lang="ja-JP" altLang="en-US" sz="1800"/>
              <a:t>単位時間あたりの近点移動角は、元の単位系に戻して</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実際の観測値は近点移動角が</a:t>
            </a:r>
            <a:r>
              <a:rPr lang="en-US" altLang="ja-JP" sz="1800" dirty="0"/>
              <a:t> 100</a:t>
            </a:r>
            <a:r>
              <a:rPr lang="ja-JP" altLang="en-US" sz="1800"/>
              <a:t>年につき</a:t>
            </a:r>
            <a:r>
              <a:rPr lang="en-US" altLang="ja-JP" sz="1800" dirty="0"/>
              <a:t>43</a:t>
            </a:r>
            <a:r>
              <a:rPr lang="ja-JP" altLang="en-US" sz="1800"/>
              <a:t>秒角程度であるので、この結果は観測値をよく再現している。</a:t>
            </a:r>
            <a:endParaRPr lang="en-US" altLang="ja-JP" sz="1800" dirty="0"/>
          </a:p>
        </p:txBody>
      </p:sp>
      <p:pic>
        <p:nvPicPr>
          <p:cNvPr id="4" name="図 3">
            <a:extLst>
              <a:ext uri="{FF2B5EF4-FFF2-40B4-BE49-F238E27FC236}">
                <a16:creationId xmlns:a16="http://schemas.microsoft.com/office/drawing/2014/main" id="{C49C5E4D-61C8-A69D-ECA0-CB5E6A25B1AC}"/>
              </a:ext>
            </a:extLst>
          </p:cNvPr>
          <p:cNvPicPr>
            <a:picLocks noChangeAspect="1"/>
          </p:cNvPicPr>
          <p:nvPr/>
        </p:nvPicPr>
        <p:blipFill>
          <a:blip r:embed="rId3"/>
          <a:stretch>
            <a:fillRect/>
          </a:stretch>
        </p:blipFill>
        <p:spPr>
          <a:xfrm>
            <a:off x="794904" y="1425792"/>
            <a:ext cx="742950" cy="419100"/>
          </a:xfrm>
          <a:prstGeom prst="rect">
            <a:avLst/>
          </a:prstGeom>
        </p:spPr>
      </p:pic>
      <p:pic>
        <p:nvPicPr>
          <p:cNvPr id="5" name="図 4">
            <a:extLst>
              <a:ext uri="{FF2B5EF4-FFF2-40B4-BE49-F238E27FC236}">
                <a16:creationId xmlns:a16="http://schemas.microsoft.com/office/drawing/2014/main" id="{0B4478D5-83E1-B1B3-6EF3-128811A0D972}"/>
              </a:ext>
            </a:extLst>
          </p:cNvPr>
          <p:cNvPicPr>
            <a:picLocks noChangeAspect="1"/>
          </p:cNvPicPr>
          <p:nvPr/>
        </p:nvPicPr>
        <p:blipFill>
          <a:blip r:embed="rId4"/>
          <a:stretch>
            <a:fillRect/>
          </a:stretch>
        </p:blipFill>
        <p:spPr>
          <a:xfrm>
            <a:off x="2800350" y="1960174"/>
            <a:ext cx="3543300" cy="869950"/>
          </a:xfrm>
          <a:prstGeom prst="rect">
            <a:avLst/>
          </a:prstGeom>
        </p:spPr>
      </p:pic>
      <p:pic>
        <p:nvPicPr>
          <p:cNvPr id="8" name="図 7">
            <a:extLst>
              <a:ext uri="{FF2B5EF4-FFF2-40B4-BE49-F238E27FC236}">
                <a16:creationId xmlns:a16="http://schemas.microsoft.com/office/drawing/2014/main" id="{D6D4FA67-C55F-BCD6-F762-9AA7972D7A38}"/>
              </a:ext>
            </a:extLst>
          </p:cNvPr>
          <p:cNvPicPr>
            <a:picLocks noChangeAspect="1"/>
          </p:cNvPicPr>
          <p:nvPr/>
        </p:nvPicPr>
        <p:blipFill>
          <a:blip r:embed="rId5"/>
          <a:stretch>
            <a:fillRect/>
          </a:stretch>
        </p:blipFill>
        <p:spPr>
          <a:xfrm>
            <a:off x="1907627" y="3661567"/>
            <a:ext cx="5328745" cy="586094"/>
          </a:xfrm>
          <a:prstGeom prst="rect">
            <a:avLst/>
          </a:prstGeom>
        </p:spPr>
      </p:pic>
      <p:pic>
        <p:nvPicPr>
          <p:cNvPr id="6" name="図 5">
            <a:extLst>
              <a:ext uri="{FF2B5EF4-FFF2-40B4-BE49-F238E27FC236}">
                <a16:creationId xmlns:a16="http://schemas.microsoft.com/office/drawing/2014/main" id="{6629F38E-7097-2B8D-3669-633D941DF69C}"/>
              </a:ext>
            </a:extLst>
          </p:cNvPr>
          <p:cNvPicPr>
            <a:picLocks noChangeAspect="1"/>
          </p:cNvPicPr>
          <p:nvPr/>
        </p:nvPicPr>
        <p:blipFill>
          <a:blip r:embed="rId6"/>
          <a:stretch>
            <a:fillRect/>
          </a:stretch>
        </p:blipFill>
        <p:spPr>
          <a:xfrm>
            <a:off x="2338713" y="4775189"/>
            <a:ext cx="2174751" cy="259200"/>
          </a:xfrm>
          <a:prstGeom prst="rect">
            <a:avLst/>
          </a:prstGeom>
        </p:spPr>
      </p:pic>
      <p:pic>
        <p:nvPicPr>
          <p:cNvPr id="9" name="図 8">
            <a:extLst>
              <a:ext uri="{FF2B5EF4-FFF2-40B4-BE49-F238E27FC236}">
                <a16:creationId xmlns:a16="http://schemas.microsoft.com/office/drawing/2014/main" id="{5B1197E4-068A-B42E-3628-FB14542D636C}"/>
              </a:ext>
            </a:extLst>
          </p:cNvPr>
          <p:cNvPicPr>
            <a:picLocks noChangeAspect="1"/>
          </p:cNvPicPr>
          <p:nvPr/>
        </p:nvPicPr>
        <p:blipFill>
          <a:blip r:embed="rId7"/>
          <a:stretch>
            <a:fillRect/>
          </a:stretch>
        </p:blipFill>
        <p:spPr>
          <a:xfrm>
            <a:off x="2338713" y="4427506"/>
            <a:ext cx="2174751" cy="241639"/>
          </a:xfrm>
          <a:prstGeom prst="rect">
            <a:avLst/>
          </a:prstGeom>
        </p:spPr>
      </p:pic>
      <p:pic>
        <p:nvPicPr>
          <p:cNvPr id="10" name="図 9">
            <a:extLst>
              <a:ext uri="{FF2B5EF4-FFF2-40B4-BE49-F238E27FC236}">
                <a16:creationId xmlns:a16="http://schemas.microsoft.com/office/drawing/2014/main" id="{DA0B3062-FB40-E5A3-2EA8-80C25B304270}"/>
              </a:ext>
            </a:extLst>
          </p:cNvPr>
          <p:cNvPicPr>
            <a:picLocks noChangeAspect="1"/>
          </p:cNvPicPr>
          <p:nvPr/>
        </p:nvPicPr>
        <p:blipFill>
          <a:blip r:embed="rId8"/>
          <a:stretch>
            <a:fillRect/>
          </a:stretch>
        </p:blipFill>
        <p:spPr>
          <a:xfrm>
            <a:off x="2338714" y="5122872"/>
            <a:ext cx="1465200" cy="241758"/>
          </a:xfrm>
          <a:prstGeom prst="rect">
            <a:avLst/>
          </a:prstGeom>
        </p:spPr>
      </p:pic>
      <p:sp>
        <p:nvSpPr>
          <p:cNvPr id="13" name="テキスト ボックス 12">
            <a:extLst>
              <a:ext uri="{FF2B5EF4-FFF2-40B4-BE49-F238E27FC236}">
                <a16:creationId xmlns:a16="http://schemas.microsoft.com/office/drawing/2014/main" id="{6C3FB09F-0185-C5CC-3F93-30DBD22EA1AA}"/>
              </a:ext>
            </a:extLst>
          </p:cNvPr>
          <p:cNvSpPr txBox="1"/>
          <p:nvPr/>
        </p:nvSpPr>
        <p:spPr>
          <a:xfrm>
            <a:off x="4562860" y="4438314"/>
            <a:ext cx="226215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水星の平均公転半径</a:t>
            </a:r>
          </a:p>
        </p:txBody>
      </p:sp>
      <p:sp>
        <p:nvSpPr>
          <p:cNvPr id="14" name="テキスト ボックス 13">
            <a:extLst>
              <a:ext uri="{FF2B5EF4-FFF2-40B4-BE49-F238E27FC236}">
                <a16:creationId xmlns:a16="http://schemas.microsoft.com/office/drawing/2014/main" id="{1E5B7632-13C2-6CA6-7CAF-DA243EC63F33}"/>
              </a:ext>
            </a:extLst>
          </p:cNvPr>
          <p:cNvSpPr txBox="1"/>
          <p:nvPr/>
        </p:nvSpPr>
        <p:spPr>
          <a:xfrm>
            <a:off x="4572000" y="4748146"/>
            <a:ext cx="1107996"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太陽質量</a:t>
            </a:r>
          </a:p>
        </p:txBody>
      </p:sp>
      <p:sp>
        <p:nvSpPr>
          <p:cNvPr id="15" name="テキスト ボックス 14">
            <a:extLst>
              <a:ext uri="{FF2B5EF4-FFF2-40B4-BE49-F238E27FC236}">
                <a16:creationId xmlns:a16="http://schemas.microsoft.com/office/drawing/2014/main" id="{9201834E-5521-C6DA-4EC8-E04CB90BF85F}"/>
              </a:ext>
            </a:extLst>
          </p:cNvPr>
          <p:cNvSpPr txBox="1"/>
          <p:nvPr/>
        </p:nvSpPr>
        <p:spPr>
          <a:xfrm>
            <a:off x="4572000" y="5065605"/>
            <a:ext cx="1800493"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水星の公転周期</a:t>
            </a:r>
          </a:p>
        </p:txBody>
      </p:sp>
      <p:sp>
        <p:nvSpPr>
          <p:cNvPr id="17" name="スライド番号プレースホルダー 16">
            <a:extLst>
              <a:ext uri="{FF2B5EF4-FFF2-40B4-BE49-F238E27FC236}">
                <a16:creationId xmlns:a16="http://schemas.microsoft.com/office/drawing/2014/main" id="{5063F86F-57AA-0157-C087-6050F2F4B515}"/>
              </a:ext>
            </a:extLst>
          </p:cNvPr>
          <p:cNvSpPr>
            <a:spLocks noGrp="1"/>
          </p:cNvSpPr>
          <p:nvPr>
            <p:ph type="sldNum" sz="quarter" idx="12"/>
          </p:nvPr>
        </p:nvSpPr>
        <p:spPr/>
        <p:txBody>
          <a:bodyPr/>
          <a:lstStyle/>
          <a:p>
            <a:fld id="{48F63A3B-78C7-47BE-AE5E-E10140E04643}" type="slidenum">
              <a:rPr lang="en-US" smtClean="0"/>
              <a:pPr/>
              <a:t>45</a:t>
            </a:fld>
            <a:r>
              <a:rPr lang="en-US"/>
              <a:t>/47</a:t>
            </a:r>
            <a:endParaRPr lang="en-US" dirty="0"/>
          </a:p>
        </p:txBody>
      </p:sp>
    </p:spTree>
    <p:extLst>
      <p:ext uri="{BB962C8B-B14F-4D97-AF65-F5344CB8AC3E}">
        <p14:creationId xmlns:p14="http://schemas.microsoft.com/office/powerpoint/2010/main" val="1800763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まとめ</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328468"/>
            <a:ext cx="7886700" cy="5164406"/>
          </a:xfrm>
        </p:spPr>
        <p:txBody>
          <a:bodyPr>
            <a:normAutofit/>
          </a:bodyPr>
          <a:lstStyle/>
          <a:p>
            <a:pPr marL="0" indent="0">
              <a:lnSpc>
                <a:spcPct val="100000"/>
              </a:lnSpc>
              <a:buNone/>
            </a:pPr>
            <a:r>
              <a:rPr lang="ja-JP" altLang="en-US" sz="1800" b="0" i="0" u="none" strike="noStrike">
                <a:solidFill>
                  <a:srgbClr val="000000"/>
                </a:solidFill>
                <a:effectLst/>
              </a:rPr>
              <a:t>シュバルツシルト時空において</a:t>
            </a:r>
            <a:r>
              <a:rPr lang="en-US" altLang="ja-JP" sz="1800" b="0" i="0" u="none" strike="noStrike" dirty="0">
                <a:solidFill>
                  <a:srgbClr val="000000"/>
                </a:solidFill>
                <a:effectLst/>
              </a:rPr>
              <a:t>2</a:t>
            </a:r>
            <a:r>
              <a:rPr lang="ja-JP" altLang="en-US" sz="1800" b="0" i="0" u="none" strike="noStrike">
                <a:solidFill>
                  <a:srgbClr val="000000"/>
                </a:solidFill>
                <a:effectLst/>
              </a:rPr>
              <a:t>対問題の解析を行い、ニュートン力学におけるケプラー問題との比較を行なった。</a:t>
            </a:r>
            <a:br>
              <a:rPr lang="ja-JP" altLang="en-US" sz="1800"/>
            </a:br>
            <a:endParaRPr lang="en-US" altLang="ja-JP" sz="1800" dirty="0"/>
          </a:p>
          <a:p>
            <a:pPr marL="0" indent="0">
              <a:lnSpc>
                <a:spcPct val="100000"/>
              </a:lnSpc>
              <a:buNone/>
            </a:pPr>
            <a:r>
              <a:rPr lang="ja-JP" altLang="en-US" sz="1800"/>
              <a:t>結果として</a:t>
            </a:r>
            <a:r>
              <a:rPr lang="ja-JP" altLang="en-US" sz="1800" b="0" i="0" u="none" strike="noStrike">
                <a:solidFill>
                  <a:srgbClr val="000000"/>
                </a:solidFill>
                <a:effectLst/>
              </a:rPr>
              <a:t>シュバルツシルト時空での有効ポテンシャルには、</a:t>
            </a:r>
            <a:endParaRPr lang="en-US" altLang="ja-JP" sz="1800" b="0" i="0" u="none" strike="noStrike" dirty="0">
              <a:solidFill>
                <a:srgbClr val="000000"/>
              </a:solidFill>
              <a:effectLst/>
            </a:endParaRPr>
          </a:p>
          <a:p>
            <a:pPr marL="0" indent="0">
              <a:lnSpc>
                <a:spcPct val="100000"/>
              </a:lnSpc>
              <a:buNone/>
            </a:pPr>
            <a:endParaRPr lang="en-US" altLang="ja-JP" sz="1800" b="0" i="0" u="none" strike="noStrike" dirty="0">
              <a:solidFill>
                <a:srgbClr val="000000"/>
              </a:solidFill>
              <a:effectLst/>
            </a:endParaRPr>
          </a:p>
          <a:p>
            <a:pPr marL="0" indent="0">
              <a:lnSpc>
                <a:spcPct val="100000"/>
              </a:lnSpc>
              <a:buNone/>
            </a:pPr>
            <a:r>
              <a:rPr lang="ja-JP" altLang="en-US" sz="1800" b="0" i="0" u="none" strike="noStrike">
                <a:solidFill>
                  <a:srgbClr val="000000"/>
                </a:solidFill>
                <a:effectLst/>
              </a:rPr>
              <a:t>相対論的補正項</a:t>
            </a:r>
            <a:r>
              <a:rPr lang="ja-JP" altLang="en-US" sz="1800">
                <a:solidFill>
                  <a:srgbClr val="000000"/>
                </a:solidFill>
              </a:rPr>
              <a:t>　　　　　</a:t>
            </a:r>
            <a:r>
              <a:rPr lang="ja-JP" altLang="en-US" sz="1800" b="0" i="0" u="none" strike="noStrike">
                <a:solidFill>
                  <a:srgbClr val="000000"/>
                </a:solidFill>
                <a:effectLst/>
              </a:rPr>
              <a:t>が加わった。</a:t>
            </a:r>
            <a:endParaRPr lang="en-US" altLang="ja-JP" sz="1800" b="0" i="0" u="none" strike="noStrike" dirty="0">
              <a:solidFill>
                <a:srgbClr val="000000"/>
              </a:solidFill>
              <a:effectLst/>
            </a:endParaRPr>
          </a:p>
          <a:p>
            <a:pPr marL="0" indent="0">
              <a:lnSpc>
                <a:spcPct val="100000"/>
              </a:lnSpc>
              <a:buNone/>
            </a:pPr>
            <a:endParaRPr lang="en-US" altLang="ja-JP" sz="1800" b="0" i="0" u="none" strike="noStrike" dirty="0">
              <a:solidFill>
                <a:srgbClr val="000000"/>
              </a:solidFill>
              <a:effectLst/>
            </a:endParaRPr>
          </a:p>
          <a:p>
            <a:pPr marL="0" indent="0">
              <a:lnSpc>
                <a:spcPct val="100000"/>
              </a:lnSpc>
              <a:buNone/>
            </a:pPr>
            <a:r>
              <a:rPr lang="ja-JP" altLang="en-US" sz="1800" b="0" i="0" u="none" strike="noStrike">
                <a:solidFill>
                  <a:srgbClr val="000000"/>
                </a:solidFill>
                <a:effectLst/>
              </a:rPr>
              <a:t>これにより、ケプラー問題における束縛軌道は必ず楕円軌道であるが、シュバルツシルト時空では近点移動が起きることを示した。</a:t>
            </a:r>
            <a:br>
              <a:rPr lang="ja-JP" altLang="en-US" sz="1800"/>
            </a:br>
            <a:endParaRPr lang="en-US" altLang="ja-JP" sz="1800" dirty="0">
              <a:solidFill>
                <a:srgbClr val="000000"/>
              </a:solidFill>
            </a:endParaRPr>
          </a:p>
          <a:p>
            <a:pPr marL="0" indent="0">
              <a:lnSpc>
                <a:spcPct val="100000"/>
              </a:lnSpc>
              <a:buNone/>
            </a:pPr>
            <a:r>
              <a:rPr lang="ja-JP" altLang="en-US" sz="1800">
                <a:solidFill>
                  <a:srgbClr val="000000"/>
                </a:solidFill>
              </a:rPr>
              <a:t>近点移動角を</a:t>
            </a:r>
            <a:r>
              <a:rPr lang="ja-JP" altLang="en-US" sz="1800" b="0" i="0" u="none" strike="noStrike">
                <a:solidFill>
                  <a:srgbClr val="000000"/>
                </a:solidFill>
                <a:effectLst/>
              </a:rPr>
              <a:t>水星について評価すると　　　　　　　　と見積もることができ、これは観測値をよく再現していた。</a:t>
            </a:r>
            <a:endParaRPr lang="en-US" altLang="ja-JP" sz="1800" b="0" i="0" u="none" strike="noStrike" dirty="0">
              <a:solidFill>
                <a:srgbClr val="000000"/>
              </a:solidFill>
              <a:effectLst/>
            </a:endParaRPr>
          </a:p>
          <a:p>
            <a:pPr marL="0" indent="0">
              <a:lnSpc>
                <a:spcPct val="100000"/>
              </a:lnSpc>
              <a:buNone/>
            </a:pPr>
            <a:endParaRPr lang="en-US" altLang="ja-JP" sz="1800" dirty="0">
              <a:solidFill>
                <a:srgbClr val="000000"/>
              </a:solidFill>
            </a:endParaRPr>
          </a:p>
          <a:p>
            <a:pPr marL="0" indent="0">
              <a:lnSpc>
                <a:spcPct val="100000"/>
              </a:lnSpc>
              <a:buNone/>
            </a:pPr>
            <a:r>
              <a:rPr lang="ja-JP" altLang="en-US" sz="1800"/>
              <a:t>今回は円軌道における近点移動を考えたが、楕円軌道についても考えることができ、これも観測の結果とよく合うことが知られている。</a:t>
            </a:r>
            <a:endParaRPr lang="en-US" altLang="ja-JP" sz="1800" dirty="0"/>
          </a:p>
          <a:p>
            <a:pPr marL="0" indent="0">
              <a:lnSpc>
                <a:spcPct val="100000"/>
              </a:lnSpc>
              <a:buNone/>
            </a:pPr>
            <a:endParaRPr lang="en-US" altLang="ja-JP" sz="1800" dirty="0"/>
          </a:p>
        </p:txBody>
      </p:sp>
      <p:pic>
        <p:nvPicPr>
          <p:cNvPr id="5" name="図 4">
            <a:extLst>
              <a:ext uri="{FF2B5EF4-FFF2-40B4-BE49-F238E27FC236}">
                <a16:creationId xmlns:a16="http://schemas.microsoft.com/office/drawing/2014/main" id="{CF2345EC-6761-7DA6-8179-D46EC69E8F7C}"/>
              </a:ext>
            </a:extLst>
          </p:cNvPr>
          <p:cNvPicPr>
            <a:picLocks noChangeAspect="1"/>
          </p:cNvPicPr>
          <p:nvPr/>
        </p:nvPicPr>
        <p:blipFill>
          <a:blip r:embed="rId3"/>
          <a:stretch>
            <a:fillRect/>
          </a:stretch>
        </p:blipFill>
        <p:spPr>
          <a:xfrm>
            <a:off x="2555984" y="2921000"/>
            <a:ext cx="723900" cy="508000"/>
          </a:xfrm>
          <a:prstGeom prst="rect">
            <a:avLst/>
          </a:prstGeom>
        </p:spPr>
      </p:pic>
      <p:pic>
        <p:nvPicPr>
          <p:cNvPr id="6" name="図 5">
            <a:extLst>
              <a:ext uri="{FF2B5EF4-FFF2-40B4-BE49-F238E27FC236}">
                <a16:creationId xmlns:a16="http://schemas.microsoft.com/office/drawing/2014/main" id="{42DA2478-3AA1-B61D-A6A8-BE846BDB6320}"/>
              </a:ext>
            </a:extLst>
          </p:cNvPr>
          <p:cNvPicPr>
            <a:picLocks noChangeAspect="1"/>
          </p:cNvPicPr>
          <p:nvPr/>
        </p:nvPicPr>
        <p:blipFill>
          <a:blip r:embed="rId4"/>
          <a:stretch>
            <a:fillRect/>
          </a:stretch>
        </p:blipFill>
        <p:spPr>
          <a:xfrm>
            <a:off x="4836298" y="4708704"/>
            <a:ext cx="1410558" cy="288020"/>
          </a:xfrm>
          <a:prstGeom prst="rect">
            <a:avLst/>
          </a:prstGeom>
        </p:spPr>
      </p:pic>
      <p:sp>
        <p:nvSpPr>
          <p:cNvPr id="7" name="スライド番号プレースホルダー 6">
            <a:extLst>
              <a:ext uri="{FF2B5EF4-FFF2-40B4-BE49-F238E27FC236}">
                <a16:creationId xmlns:a16="http://schemas.microsoft.com/office/drawing/2014/main" id="{8A59C774-A5B3-A8E5-435C-C1F302EC2F32}"/>
              </a:ext>
            </a:extLst>
          </p:cNvPr>
          <p:cNvSpPr>
            <a:spLocks noGrp="1"/>
          </p:cNvSpPr>
          <p:nvPr>
            <p:ph type="sldNum" sz="quarter" idx="12"/>
          </p:nvPr>
        </p:nvSpPr>
        <p:spPr/>
        <p:txBody>
          <a:bodyPr/>
          <a:lstStyle/>
          <a:p>
            <a:fld id="{48F63A3B-78C7-47BE-AE5E-E10140E04643}" type="slidenum">
              <a:rPr lang="en-US" smtClean="0"/>
              <a:pPr/>
              <a:t>46</a:t>
            </a:fld>
            <a:r>
              <a:rPr lang="en-US"/>
              <a:t>/47</a:t>
            </a:r>
            <a:endParaRPr lang="en-US" dirty="0"/>
          </a:p>
        </p:txBody>
      </p:sp>
    </p:spTree>
    <p:extLst>
      <p:ext uri="{BB962C8B-B14F-4D97-AF65-F5344CB8AC3E}">
        <p14:creationId xmlns:p14="http://schemas.microsoft.com/office/powerpoint/2010/main" val="2200661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lang="ja-JP" altLang="en-US"/>
              <a:t>展望</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t>卒業研究における目標は</a:t>
            </a:r>
            <a:endParaRPr lang="en-US" altLang="ja-JP" sz="1800" dirty="0"/>
          </a:p>
          <a:p>
            <a:pPr marL="0" indent="0">
              <a:lnSpc>
                <a:spcPct val="100000"/>
              </a:lnSpc>
              <a:buNone/>
            </a:pPr>
            <a:r>
              <a:rPr lang="ja-JP" altLang="en-US" sz="1800"/>
              <a:t>「銀河中心に位置する超大質量天体へ自由落下する光源天体がどのように見えるのかを明らかにすること」</a:t>
            </a:r>
            <a:endParaRPr lang="en-US" altLang="ja-JP" sz="1800" dirty="0"/>
          </a:p>
          <a:p>
            <a:pPr marL="0" indent="0">
              <a:lnSpc>
                <a:spcPct val="100000"/>
              </a:lnSpc>
              <a:buNone/>
            </a:pPr>
            <a:r>
              <a:rPr lang="ja-JP" altLang="en-US" sz="1800"/>
              <a:t>である。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今回は</a:t>
            </a:r>
            <a:endParaRPr lang="en-US" altLang="ja-JP" sz="1800" dirty="0"/>
          </a:p>
          <a:p>
            <a:pPr marL="342900" indent="-342900">
              <a:buAutoNum type="arabicParenBoth"/>
            </a:pPr>
            <a:r>
              <a:rPr lang="ja-JP" altLang="en-US" sz="1800">
                <a:solidFill>
                  <a:srgbClr val="FF0000"/>
                </a:solidFill>
              </a:rPr>
              <a:t>中心天体の周りを運動する光源はどのような軌道を描くのか</a:t>
            </a:r>
            <a:endParaRPr lang="en-US" altLang="ja-JP" sz="1800" dirty="0">
              <a:solidFill>
                <a:srgbClr val="FF0000"/>
              </a:solidFill>
            </a:endParaRPr>
          </a:p>
          <a:p>
            <a:pPr marL="0" indent="0">
              <a:lnSpc>
                <a:spcPct val="100000"/>
              </a:lnSpc>
              <a:buNone/>
            </a:pPr>
            <a:r>
              <a:rPr lang="ja-JP" altLang="en-US" sz="1800"/>
              <a:t>を考え、その知見を得ることができたので、今後は</a:t>
            </a:r>
            <a:endParaRPr lang="en-US" altLang="ja-JP" sz="1800" dirty="0"/>
          </a:p>
          <a:p>
            <a:pPr marL="0" indent="0">
              <a:lnSpc>
                <a:spcPct val="100000"/>
              </a:lnSpc>
              <a:buNone/>
            </a:pPr>
            <a:endParaRPr lang="en-US" altLang="ja-JP" sz="1800" dirty="0"/>
          </a:p>
          <a:p>
            <a:pPr marL="0" indent="0">
              <a:lnSpc>
                <a:spcPct val="100000"/>
              </a:lnSpc>
              <a:buNone/>
            </a:pPr>
            <a:r>
              <a:rPr lang="en-US" altLang="ja-JP" sz="1800" dirty="0"/>
              <a:t>(2)</a:t>
            </a:r>
            <a:r>
              <a:rPr lang="ja-JP" altLang="en-US" sz="1800"/>
              <a:t>光源から放たれた光はどのような軌道で観測者に届くのか</a:t>
            </a:r>
            <a:endParaRPr lang="en-US" altLang="ja-JP" sz="1800" dirty="0"/>
          </a:p>
          <a:p>
            <a:pPr marL="0" indent="0">
              <a:lnSpc>
                <a:spcPct val="100000"/>
              </a:lnSpc>
              <a:buNone/>
            </a:pPr>
            <a:r>
              <a:rPr lang="ja-JP" altLang="en-US" sz="1800"/>
              <a:t>を考え、自由落下する光源天体がどのように見えるのかを明らかにしたい。</a:t>
            </a:r>
            <a:endParaRPr lang="en-US" altLang="ja-JP" sz="1800" dirty="0"/>
          </a:p>
        </p:txBody>
      </p:sp>
      <p:sp>
        <p:nvSpPr>
          <p:cNvPr id="5" name="スライド番号プレースホルダー 4">
            <a:extLst>
              <a:ext uri="{FF2B5EF4-FFF2-40B4-BE49-F238E27FC236}">
                <a16:creationId xmlns:a16="http://schemas.microsoft.com/office/drawing/2014/main" id="{4A7C4C9E-D362-0F83-1919-3A4664B9B57F}"/>
              </a:ext>
            </a:extLst>
          </p:cNvPr>
          <p:cNvSpPr>
            <a:spLocks noGrp="1"/>
          </p:cNvSpPr>
          <p:nvPr>
            <p:ph type="sldNum" sz="quarter" idx="12"/>
          </p:nvPr>
        </p:nvSpPr>
        <p:spPr/>
        <p:txBody>
          <a:bodyPr/>
          <a:lstStyle/>
          <a:p>
            <a:fld id="{48F63A3B-78C7-47BE-AE5E-E10140E04643}" type="slidenum">
              <a:rPr lang="en-US" smtClean="0"/>
              <a:pPr/>
              <a:t>47</a:t>
            </a:fld>
            <a:r>
              <a:rPr lang="en-US"/>
              <a:t>/47</a:t>
            </a:r>
            <a:endParaRPr lang="en-US" dirty="0"/>
          </a:p>
        </p:txBody>
      </p:sp>
    </p:spTree>
    <p:extLst>
      <p:ext uri="{BB962C8B-B14F-4D97-AF65-F5344CB8AC3E}">
        <p14:creationId xmlns:p14="http://schemas.microsoft.com/office/powerpoint/2010/main" val="3630975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不安定円軌道半径の下限</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lnSpc>
                <a:spcPct val="100000"/>
              </a:lnSpc>
              <a:buNone/>
            </a:pPr>
            <a:r>
              <a:rPr lang="ja-JP" altLang="en-US" sz="1800"/>
              <a:t>　　の下限を調べる。</a:t>
            </a:r>
            <a:endParaRPr lang="en-US" altLang="ja-JP" sz="1800" dirty="0"/>
          </a:p>
          <a:p>
            <a:pPr marL="0" indent="0">
              <a:lnSpc>
                <a:spcPct val="100000"/>
              </a:lnSpc>
              <a:buNone/>
            </a:pPr>
            <a:r>
              <a:rPr lang="ja-JP" altLang="en-US" sz="1800"/>
              <a:t>計算しやすいように少し書き換えて</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ここで、　　　　　では、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と近似することができるので、下限では</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p:txBody>
      </p:sp>
      <p:pic>
        <p:nvPicPr>
          <p:cNvPr id="8" name="図 7">
            <a:extLst>
              <a:ext uri="{FF2B5EF4-FFF2-40B4-BE49-F238E27FC236}">
                <a16:creationId xmlns:a16="http://schemas.microsoft.com/office/drawing/2014/main" id="{05A6CFEC-7162-3B21-4BFC-3C88372AACFF}"/>
              </a:ext>
            </a:extLst>
          </p:cNvPr>
          <p:cNvPicPr>
            <a:picLocks noChangeAspect="1"/>
          </p:cNvPicPr>
          <p:nvPr/>
        </p:nvPicPr>
        <p:blipFill>
          <a:blip r:embed="rId3"/>
          <a:stretch>
            <a:fillRect/>
          </a:stretch>
        </p:blipFill>
        <p:spPr>
          <a:xfrm>
            <a:off x="2708175" y="2342899"/>
            <a:ext cx="3200400" cy="787400"/>
          </a:xfrm>
          <a:prstGeom prst="rect">
            <a:avLst/>
          </a:prstGeom>
        </p:spPr>
      </p:pic>
      <p:pic>
        <p:nvPicPr>
          <p:cNvPr id="9" name="図 8">
            <a:extLst>
              <a:ext uri="{FF2B5EF4-FFF2-40B4-BE49-F238E27FC236}">
                <a16:creationId xmlns:a16="http://schemas.microsoft.com/office/drawing/2014/main" id="{7350B7FA-0D8D-650D-F90D-86A5C250F29E}"/>
              </a:ext>
            </a:extLst>
          </p:cNvPr>
          <p:cNvPicPr>
            <a:picLocks noChangeAspect="1"/>
          </p:cNvPicPr>
          <p:nvPr/>
        </p:nvPicPr>
        <p:blipFill>
          <a:blip r:embed="rId4"/>
          <a:stretch>
            <a:fillRect/>
          </a:stretch>
        </p:blipFill>
        <p:spPr>
          <a:xfrm>
            <a:off x="2708175" y="3877743"/>
            <a:ext cx="2489200" cy="685800"/>
          </a:xfrm>
          <a:prstGeom prst="rect">
            <a:avLst/>
          </a:prstGeom>
        </p:spPr>
      </p:pic>
      <p:pic>
        <p:nvPicPr>
          <p:cNvPr id="10" name="図 9">
            <a:extLst>
              <a:ext uri="{FF2B5EF4-FFF2-40B4-BE49-F238E27FC236}">
                <a16:creationId xmlns:a16="http://schemas.microsoft.com/office/drawing/2014/main" id="{E3BF761C-52B1-E058-4256-6AA35A980813}"/>
              </a:ext>
            </a:extLst>
          </p:cNvPr>
          <p:cNvPicPr>
            <a:picLocks noChangeAspect="1"/>
          </p:cNvPicPr>
          <p:nvPr/>
        </p:nvPicPr>
        <p:blipFill>
          <a:blip r:embed="rId5"/>
          <a:stretch>
            <a:fillRect/>
          </a:stretch>
        </p:blipFill>
        <p:spPr>
          <a:xfrm>
            <a:off x="2708175" y="5408762"/>
            <a:ext cx="698500" cy="419100"/>
          </a:xfrm>
          <a:prstGeom prst="rect">
            <a:avLst/>
          </a:prstGeom>
        </p:spPr>
      </p:pic>
      <p:pic>
        <p:nvPicPr>
          <p:cNvPr id="11" name="図 10">
            <a:extLst>
              <a:ext uri="{FF2B5EF4-FFF2-40B4-BE49-F238E27FC236}">
                <a16:creationId xmlns:a16="http://schemas.microsoft.com/office/drawing/2014/main" id="{CFBD1406-0A6E-5777-46AC-1FAB6E4C0E7B}"/>
              </a:ext>
            </a:extLst>
          </p:cNvPr>
          <p:cNvPicPr>
            <a:picLocks noChangeAspect="1"/>
          </p:cNvPicPr>
          <p:nvPr/>
        </p:nvPicPr>
        <p:blipFill>
          <a:blip r:embed="rId6"/>
          <a:stretch>
            <a:fillRect/>
          </a:stretch>
        </p:blipFill>
        <p:spPr>
          <a:xfrm>
            <a:off x="1733952" y="3130299"/>
            <a:ext cx="850900" cy="469900"/>
          </a:xfrm>
          <a:prstGeom prst="rect">
            <a:avLst/>
          </a:prstGeom>
        </p:spPr>
      </p:pic>
      <p:pic>
        <p:nvPicPr>
          <p:cNvPr id="12" name="図 11">
            <a:extLst>
              <a:ext uri="{FF2B5EF4-FFF2-40B4-BE49-F238E27FC236}">
                <a16:creationId xmlns:a16="http://schemas.microsoft.com/office/drawing/2014/main" id="{339CA2C5-3C40-E8A8-C447-E158409B9672}"/>
              </a:ext>
            </a:extLst>
          </p:cNvPr>
          <p:cNvPicPr>
            <a:picLocks noChangeAspect="1"/>
          </p:cNvPicPr>
          <p:nvPr/>
        </p:nvPicPr>
        <p:blipFill>
          <a:blip r:embed="rId7"/>
          <a:stretch>
            <a:fillRect/>
          </a:stretch>
        </p:blipFill>
        <p:spPr>
          <a:xfrm>
            <a:off x="843143" y="1320753"/>
            <a:ext cx="266700" cy="419100"/>
          </a:xfrm>
          <a:prstGeom prst="rect">
            <a:avLst/>
          </a:prstGeom>
        </p:spPr>
      </p:pic>
      <p:sp>
        <p:nvSpPr>
          <p:cNvPr id="5" name="スライド番号プレースホルダー 4">
            <a:extLst>
              <a:ext uri="{FF2B5EF4-FFF2-40B4-BE49-F238E27FC236}">
                <a16:creationId xmlns:a16="http://schemas.microsoft.com/office/drawing/2014/main" id="{1C68B392-25DF-A898-86D6-4026C37AC9F0}"/>
              </a:ext>
            </a:extLst>
          </p:cNvPr>
          <p:cNvSpPr>
            <a:spLocks noGrp="1"/>
          </p:cNvSpPr>
          <p:nvPr>
            <p:ph type="sldNum" sz="quarter" idx="12"/>
          </p:nvPr>
        </p:nvSpPr>
        <p:spPr/>
        <p:txBody>
          <a:bodyPr/>
          <a:lstStyle/>
          <a:p>
            <a:fld id="{48F63A3B-78C7-47BE-AE5E-E10140E04643}" type="slidenum">
              <a:rPr lang="en-US" smtClean="0"/>
              <a:pPr/>
              <a:t>48</a:t>
            </a:fld>
            <a:r>
              <a:rPr lang="en-US"/>
              <a:t>/47</a:t>
            </a:r>
            <a:endParaRPr lang="en-US" dirty="0"/>
          </a:p>
        </p:txBody>
      </p:sp>
    </p:spTree>
    <p:extLst>
      <p:ext uri="{BB962C8B-B14F-4D97-AF65-F5344CB8AC3E}">
        <p14:creationId xmlns:p14="http://schemas.microsoft.com/office/powerpoint/2010/main" val="1427483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lstStyle/>
          <a:p>
            <a:r>
              <a:rPr lang="ja-JP" altLang="en-US" sz="4500">
                <a:latin typeface="Hiragino Kaku Gothic Std W8" panose="020B0800000000000000" pitchFamily="34" charset="-128"/>
                <a:ea typeface="Hiragino Kaku Gothic Std W8" panose="020B0800000000000000" pitchFamily="34" charset="-128"/>
              </a:rPr>
              <a:t>ニュートン力学を用いた</a:t>
            </a:r>
            <a:br>
              <a:rPr lang="en-US" altLang="ja-JP" sz="4500" dirty="0">
                <a:latin typeface="Hiragino Kaku Gothic Std W8" panose="020B0800000000000000" pitchFamily="34" charset="-128"/>
                <a:ea typeface="Hiragino Kaku Gothic Std W8" panose="020B0800000000000000" pitchFamily="34" charset="-128"/>
              </a:rPr>
            </a:br>
            <a:r>
              <a:rPr lang="en-US" altLang="ja-JP" sz="4500" dirty="0">
                <a:latin typeface="Hiragino Kaku Gothic Std W8" panose="020B0800000000000000" pitchFamily="34" charset="-128"/>
                <a:ea typeface="Hiragino Kaku Gothic Std W8" panose="020B0800000000000000" pitchFamily="34" charset="-128"/>
              </a:rPr>
              <a:t>2</a:t>
            </a:r>
            <a:r>
              <a:rPr lang="ja-JP" altLang="en-US">
                <a:latin typeface="Hiragino Kaku Gothic Std W8" panose="020B0800000000000000" pitchFamily="34" charset="-128"/>
                <a:ea typeface="Hiragino Kaku Gothic Std W8" panose="020B0800000000000000" pitchFamily="34" charset="-128"/>
              </a:rPr>
              <a:t>体</a:t>
            </a:r>
            <a:r>
              <a:rPr lang="ja-JP" altLang="en-US" sz="4500">
                <a:latin typeface="Hiragino Kaku Gothic Std W8" panose="020B0800000000000000" pitchFamily="34" charset="-128"/>
                <a:ea typeface="Hiragino Kaku Gothic Std W8" panose="020B0800000000000000" pitchFamily="34" charset="-128"/>
              </a:rPr>
              <a:t>問題</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43E3681A-1E25-4D06-D437-5A63D1C390EC}"/>
              </a:ext>
            </a:extLst>
          </p:cNvPr>
          <p:cNvSpPr>
            <a:spLocks noGrp="1"/>
          </p:cNvSpPr>
          <p:nvPr>
            <p:ph type="sldNum" sz="quarter" idx="12"/>
          </p:nvPr>
        </p:nvSpPr>
        <p:spPr/>
        <p:txBody>
          <a:bodyPr/>
          <a:lstStyle/>
          <a:p>
            <a:fld id="{48F63A3B-78C7-47BE-AE5E-E10140E04643}" type="slidenum">
              <a:rPr lang="en-US" smtClean="0"/>
              <a:t>5</a:t>
            </a:fld>
            <a:r>
              <a:rPr lang="en-US"/>
              <a:t>/47</a:t>
            </a:r>
            <a:endParaRPr lang="en-US" dirty="0"/>
          </a:p>
        </p:txBody>
      </p:sp>
    </p:spTree>
    <p:extLst>
      <p:ext uri="{BB962C8B-B14F-4D97-AF65-F5344CB8AC3E}">
        <p14:creationId xmlns:p14="http://schemas.microsoft.com/office/powerpoint/2010/main" val="1042175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2</a:t>
            </a:r>
            <a:r>
              <a:rPr lang="ja-JP" altLang="en-US"/>
              <a:t>体</a:t>
            </a:r>
            <a:r>
              <a:rPr kumimoji="1" lang="ja-JP" altLang="en-US">
                <a:latin typeface="Hiragino Kaku Gothic Std W8" panose="020B0800000000000000" pitchFamily="34" charset="-128"/>
                <a:ea typeface="Hiragino Kaku Gothic Std W8" panose="020B0800000000000000" pitchFamily="34" charset="-128"/>
              </a:rPr>
              <a:t>問題におけるラグラジアン</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lstStyle/>
          <a:p>
            <a:pPr marL="0" indent="0">
              <a:buNone/>
            </a:pPr>
            <a:r>
              <a:rPr lang="ja-JP" altLang="en-US" sz="1800"/>
              <a:t>質量</a:t>
            </a:r>
            <a:r>
              <a:rPr lang="en-US" altLang="ja-JP" sz="1800" dirty="0"/>
              <a:t> M </a:t>
            </a:r>
            <a:r>
              <a:rPr lang="ja-JP" altLang="en-US" sz="1800"/>
              <a:t>の重い</a:t>
            </a:r>
            <a:r>
              <a:rPr kumimoji="1" lang="ja-JP" altLang="en-US" sz="1800">
                <a:latin typeface="Hiragino Kaku Gothic Std W8" panose="020B0800000000000000" pitchFamily="34" charset="-128"/>
                <a:ea typeface="Hiragino Kaku Gothic Std W8" panose="020B0800000000000000" pitchFamily="34" charset="-128"/>
              </a:rPr>
              <a:t>天体の周りを単位質量の天体が運動している状況を考えると</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ラグラジアンは</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lnSpc>
                <a:spcPct val="100000"/>
              </a:lnSpc>
              <a:buNone/>
            </a:pPr>
            <a:endParaRPr lang="en-US" altLang="ja-JP" sz="1800" dirty="0"/>
          </a:p>
          <a:p>
            <a:pPr marL="0" indent="0">
              <a:lnSpc>
                <a:spcPct val="100000"/>
              </a:lnSpc>
              <a:buNone/>
            </a:pPr>
            <a:r>
              <a:rPr lang="ja-JP" altLang="en-US" sz="1800"/>
              <a:t>と書くことができる</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buNone/>
            </a:pPr>
            <a:endParaRPr lang="en-US" altLang="ja-JP" sz="1800" dirty="0"/>
          </a:p>
          <a:p>
            <a:pPr marL="0" indent="0">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buNone/>
            </a:pPr>
            <a:endParaRPr kumimoji="1" lang="en-US" altLang="ja-JP" sz="1800" dirty="0">
              <a:latin typeface="Hiragino Kaku Gothic Std W8" panose="020B0800000000000000" pitchFamily="34" charset="-128"/>
              <a:ea typeface="Hiragino Kaku Gothic Std W8" panose="020B0800000000000000" pitchFamily="34" charset="-128"/>
            </a:endParaRPr>
          </a:p>
        </p:txBody>
      </p:sp>
      <p:sp>
        <p:nvSpPr>
          <p:cNvPr id="5" name="円/楕円 4">
            <a:extLst>
              <a:ext uri="{FF2B5EF4-FFF2-40B4-BE49-F238E27FC236}">
                <a16:creationId xmlns:a16="http://schemas.microsoft.com/office/drawing/2014/main" id="{3E4968F9-ABDF-DBB5-10CF-6FBC56F1A66C}"/>
              </a:ext>
            </a:extLst>
          </p:cNvPr>
          <p:cNvSpPr/>
          <p:nvPr/>
        </p:nvSpPr>
        <p:spPr>
          <a:xfrm>
            <a:off x="328295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ysClr val="windowText" lastClr="000000"/>
              </a:solidFill>
            </a:endParaRPr>
          </a:p>
        </p:txBody>
      </p:sp>
      <p:sp>
        <p:nvSpPr>
          <p:cNvPr id="6" name="テキスト ボックス 5">
            <a:extLst>
              <a:ext uri="{FF2B5EF4-FFF2-40B4-BE49-F238E27FC236}">
                <a16:creationId xmlns:a16="http://schemas.microsoft.com/office/drawing/2014/main" id="{EB37A7E8-DC07-9847-90F1-FB1DF52465A2}"/>
              </a:ext>
            </a:extLst>
          </p:cNvPr>
          <p:cNvSpPr txBox="1"/>
          <p:nvPr/>
        </p:nvSpPr>
        <p:spPr>
          <a:xfrm>
            <a:off x="3028950" y="3546086"/>
            <a:ext cx="421910"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M</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8" name="円/楕円 7">
            <a:extLst>
              <a:ext uri="{FF2B5EF4-FFF2-40B4-BE49-F238E27FC236}">
                <a16:creationId xmlns:a16="http://schemas.microsoft.com/office/drawing/2014/main" id="{E83EE1F7-C07B-E226-D7DF-EB16A0504F28}"/>
              </a:ext>
            </a:extLst>
          </p:cNvPr>
          <p:cNvSpPr/>
          <p:nvPr/>
        </p:nvSpPr>
        <p:spPr>
          <a:xfrm>
            <a:off x="5713105" y="3525696"/>
            <a:ext cx="180000" cy="180000"/>
          </a:xfrm>
          <a:prstGeom prst="ellipse">
            <a:avLst/>
          </a:prstGeom>
          <a:solidFill>
            <a:schemeClr val="accent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solidFill>
                <a:sysClr val="windowText" lastClr="000000"/>
              </a:solidFill>
            </a:endParaRPr>
          </a:p>
        </p:txBody>
      </p:sp>
      <p:sp>
        <p:nvSpPr>
          <p:cNvPr id="9" name="テキスト ボックス 8">
            <a:extLst>
              <a:ext uri="{FF2B5EF4-FFF2-40B4-BE49-F238E27FC236}">
                <a16:creationId xmlns:a16="http://schemas.microsoft.com/office/drawing/2014/main" id="{64353C80-0CA1-41BF-8F6A-F72D30A1E069}"/>
              </a:ext>
            </a:extLst>
          </p:cNvPr>
          <p:cNvSpPr txBox="1"/>
          <p:nvPr/>
        </p:nvSpPr>
        <p:spPr>
          <a:xfrm>
            <a:off x="5803105" y="3659895"/>
            <a:ext cx="780983"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m=1</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8" name="円弧 37">
            <a:extLst>
              <a:ext uri="{FF2B5EF4-FFF2-40B4-BE49-F238E27FC236}">
                <a16:creationId xmlns:a16="http://schemas.microsoft.com/office/drawing/2014/main" id="{BBD79757-DF93-8550-A358-4D26D11CE14C}"/>
              </a:ext>
            </a:extLst>
          </p:cNvPr>
          <p:cNvSpPr/>
          <p:nvPr/>
        </p:nvSpPr>
        <p:spPr>
          <a:xfrm>
            <a:off x="423344" y="2351461"/>
            <a:ext cx="5392704" cy="2126233"/>
          </a:xfrm>
          <a:prstGeom prst="arc">
            <a:avLst>
              <a:gd name="adj1" fmla="val 16200000"/>
              <a:gd name="adj2" fmla="val 120439"/>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42" name="図 41">
            <a:extLst>
              <a:ext uri="{FF2B5EF4-FFF2-40B4-BE49-F238E27FC236}">
                <a16:creationId xmlns:a16="http://schemas.microsoft.com/office/drawing/2014/main" id="{A920393E-1D09-A4C8-8C72-D2F2EED121B1}"/>
              </a:ext>
            </a:extLst>
          </p:cNvPr>
          <p:cNvPicPr>
            <a:picLocks noChangeAspect="1"/>
          </p:cNvPicPr>
          <p:nvPr/>
        </p:nvPicPr>
        <p:blipFill>
          <a:blip r:embed="rId3"/>
          <a:stretch>
            <a:fillRect/>
          </a:stretch>
        </p:blipFill>
        <p:spPr>
          <a:xfrm>
            <a:off x="3270250" y="4615103"/>
            <a:ext cx="2603500" cy="482600"/>
          </a:xfrm>
          <a:prstGeom prst="rect">
            <a:avLst/>
          </a:prstGeom>
        </p:spPr>
      </p:pic>
      <p:sp>
        <p:nvSpPr>
          <p:cNvPr id="10" name="スライド番号プレースホルダー 9">
            <a:extLst>
              <a:ext uri="{FF2B5EF4-FFF2-40B4-BE49-F238E27FC236}">
                <a16:creationId xmlns:a16="http://schemas.microsoft.com/office/drawing/2014/main" id="{6C00EFF9-FBAC-A52B-F21B-4CE59B987551}"/>
              </a:ext>
            </a:extLst>
          </p:cNvPr>
          <p:cNvSpPr>
            <a:spLocks noGrp="1"/>
          </p:cNvSpPr>
          <p:nvPr>
            <p:ph type="sldNum" sz="quarter" idx="12"/>
          </p:nvPr>
        </p:nvSpPr>
        <p:spPr/>
        <p:txBody>
          <a:bodyPr/>
          <a:lstStyle/>
          <a:p>
            <a:fld id="{48F63A3B-78C7-47BE-AE5E-E10140E04643}" type="slidenum">
              <a:rPr lang="en-US" smtClean="0"/>
              <a:pPr/>
              <a:t>6</a:t>
            </a:fld>
            <a:r>
              <a:rPr lang="en-US"/>
              <a:t>/47</a:t>
            </a:r>
            <a:endParaRPr lang="en-US" dirty="0"/>
          </a:p>
        </p:txBody>
      </p:sp>
    </p:spTree>
    <p:extLst>
      <p:ext uri="{BB962C8B-B14F-4D97-AF65-F5344CB8AC3E}">
        <p14:creationId xmlns:p14="http://schemas.microsoft.com/office/powerpoint/2010/main" val="3521353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運動方程式</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lnSpcReduction="10000"/>
          </a:bodyPr>
          <a:lstStyle/>
          <a:p>
            <a:pPr marL="0" indent="0">
              <a:buNone/>
            </a:pPr>
            <a:r>
              <a:rPr lang="ja-JP" altLang="en-US" sz="1800"/>
              <a:t>オイラー・ラグランジュ方程式</a:t>
            </a:r>
            <a:endParaRPr lang="en-US" altLang="ja-JP" sz="1800" dirty="0"/>
          </a:p>
          <a:p>
            <a:pPr marL="0" indent="0">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buNone/>
            </a:pPr>
            <a:endParaRPr lang="en-US" altLang="ja-JP" sz="1800" dirty="0"/>
          </a:p>
          <a:p>
            <a:pPr marL="0" indent="0">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t>より　　</a:t>
            </a:r>
            <a:r>
              <a:rPr kumimoji="1" lang="ja-JP" altLang="en-US" sz="1800">
                <a:latin typeface="Hiragino Kaku Gothic Std W8" panose="020B0800000000000000" pitchFamily="34" charset="-128"/>
                <a:ea typeface="Hiragino Kaku Gothic Std W8" panose="020B0800000000000000" pitchFamily="34" charset="-128"/>
              </a:rPr>
              <a:t>と</a:t>
            </a:r>
            <a:r>
              <a:rPr lang="ja-JP" altLang="en-US" sz="1800"/>
              <a:t>　　の運動方程式がそれぞれ求まる</a:t>
            </a: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buNone/>
            </a:pPr>
            <a:endParaRPr lang="en-US" altLang="ja-JP" sz="1800" dirty="0"/>
          </a:p>
          <a:p>
            <a:pPr marL="0" indent="0">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buNone/>
            </a:pP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a:t>　　についての運動方程式は</a:t>
            </a:r>
            <a:r>
              <a:rPr lang="ja-JP" altLang="en-US" sz="1800">
                <a:solidFill>
                  <a:srgbClr val="FF0000"/>
                </a:solidFill>
              </a:rPr>
              <a:t>角運動量保存則</a:t>
            </a:r>
            <a:r>
              <a:rPr lang="ja-JP" altLang="en-US" sz="1800"/>
              <a:t>を意味しており　　を角運動量として</a:t>
            </a: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a:t>と書ける。</a:t>
            </a:r>
            <a:endParaRPr lang="en-US" altLang="ja-JP" sz="1800" dirty="0"/>
          </a:p>
          <a:p>
            <a:pPr marL="0" indent="0">
              <a:buNone/>
            </a:pPr>
            <a:endParaRPr kumimoji="1" lang="en-US" altLang="ja-JP" sz="1800" dirty="0">
              <a:latin typeface="Hiragino Kaku Gothic Std W8" panose="020B0800000000000000" pitchFamily="34" charset="-128"/>
              <a:ea typeface="Hiragino Kaku Gothic Std W8" panose="020B0800000000000000" pitchFamily="34" charset="-128"/>
            </a:endParaRPr>
          </a:p>
          <a:p>
            <a:pPr marL="0" indent="0">
              <a:buNone/>
            </a:pP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435C958-E8A8-CB2A-E6BA-5307C4339EF7}"/>
              </a:ext>
            </a:extLst>
          </p:cNvPr>
          <p:cNvPicPr>
            <a:picLocks noChangeAspect="1"/>
          </p:cNvPicPr>
          <p:nvPr/>
        </p:nvPicPr>
        <p:blipFill>
          <a:blip r:embed="rId3"/>
          <a:stretch>
            <a:fillRect/>
          </a:stretch>
        </p:blipFill>
        <p:spPr>
          <a:xfrm>
            <a:off x="2279651" y="1938831"/>
            <a:ext cx="2044700" cy="546100"/>
          </a:xfrm>
          <a:prstGeom prst="rect">
            <a:avLst/>
          </a:prstGeom>
        </p:spPr>
      </p:pic>
      <p:pic>
        <p:nvPicPr>
          <p:cNvPr id="8" name="図 7">
            <a:extLst>
              <a:ext uri="{FF2B5EF4-FFF2-40B4-BE49-F238E27FC236}">
                <a16:creationId xmlns:a16="http://schemas.microsoft.com/office/drawing/2014/main" id="{D15B0D20-DFA0-99AD-0FC5-B8C7A1EA179C}"/>
              </a:ext>
            </a:extLst>
          </p:cNvPr>
          <p:cNvPicPr>
            <a:picLocks noChangeAspect="1"/>
          </p:cNvPicPr>
          <p:nvPr/>
        </p:nvPicPr>
        <p:blipFill>
          <a:blip r:embed="rId4"/>
          <a:stretch>
            <a:fillRect/>
          </a:stretch>
        </p:blipFill>
        <p:spPr>
          <a:xfrm>
            <a:off x="3302001" y="3885209"/>
            <a:ext cx="1295400" cy="469900"/>
          </a:xfrm>
          <a:prstGeom prst="rect">
            <a:avLst/>
          </a:prstGeom>
        </p:spPr>
      </p:pic>
      <p:pic>
        <p:nvPicPr>
          <p:cNvPr id="10" name="図 9">
            <a:extLst>
              <a:ext uri="{FF2B5EF4-FFF2-40B4-BE49-F238E27FC236}">
                <a16:creationId xmlns:a16="http://schemas.microsoft.com/office/drawing/2014/main" id="{551BBE11-D96B-A5C6-7083-60C755E32AA6}"/>
              </a:ext>
            </a:extLst>
          </p:cNvPr>
          <p:cNvPicPr>
            <a:picLocks noChangeAspect="1"/>
          </p:cNvPicPr>
          <p:nvPr/>
        </p:nvPicPr>
        <p:blipFill>
          <a:blip r:embed="rId5"/>
          <a:stretch>
            <a:fillRect/>
          </a:stretch>
        </p:blipFill>
        <p:spPr>
          <a:xfrm>
            <a:off x="3302001" y="3216891"/>
            <a:ext cx="1892300" cy="482600"/>
          </a:xfrm>
          <a:prstGeom prst="rect">
            <a:avLst/>
          </a:prstGeom>
        </p:spPr>
      </p:pic>
      <p:pic>
        <p:nvPicPr>
          <p:cNvPr id="11" name="図 10">
            <a:extLst>
              <a:ext uri="{FF2B5EF4-FFF2-40B4-BE49-F238E27FC236}">
                <a16:creationId xmlns:a16="http://schemas.microsoft.com/office/drawing/2014/main" id="{8174438B-B155-A02F-3481-C5E610CB7DAC}"/>
              </a:ext>
            </a:extLst>
          </p:cNvPr>
          <p:cNvPicPr>
            <a:picLocks noChangeAspect="1"/>
          </p:cNvPicPr>
          <p:nvPr/>
        </p:nvPicPr>
        <p:blipFill>
          <a:blip r:embed="rId6"/>
          <a:stretch>
            <a:fillRect/>
          </a:stretch>
        </p:blipFill>
        <p:spPr>
          <a:xfrm>
            <a:off x="4819651" y="2085479"/>
            <a:ext cx="1498600" cy="254000"/>
          </a:xfrm>
          <a:prstGeom prst="rect">
            <a:avLst/>
          </a:prstGeom>
        </p:spPr>
      </p:pic>
      <p:pic>
        <p:nvPicPr>
          <p:cNvPr id="6" name="図 5">
            <a:extLst>
              <a:ext uri="{FF2B5EF4-FFF2-40B4-BE49-F238E27FC236}">
                <a16:creationId xmlns:a16="http://schemas.microsoft.com/office/drawing/2014/main" id="{20170248-730E-BD34-1E7A-85F7C0A750C5}"/>
              </a:ext>
            </a:extLst>
          </p:cNvPr>
          <p:cNvPicPr>
            <a:picLocks noChangeAspect="1"/>
          </p:cNvPicPr>
          <p:nvPr/>
        </p:nvPicPr>
        <p:blipFill>
          <a:blip r:embed="rId7"/>
          <a:stretch>
            <a:fillRect/>
          </a:stretch>
        </p:blipFill>
        <p:spPr>
          <a:xfrm>
            <a:off x="3302001" y="5140362"/>
            <a:ext cx="1350289" cy="622123"/>
          </a:xfrm>
          <a:prstGeom prst="rect">
            <a:avLst/>
          </a:prstGeom>
        </p:spPr>
      </p:pic>
      <p:pic>
        <p:nvPicPr>
          <p:cNvPr id="9" name="図 8">
            <a:extLst>
              <a:ext uri="{FF2B5EF4-FFF2-40B4-BE49-F238E27FC236}">
                <a16:creationId xmlns:a16="http://schemas.microsoft.com/office/drawing/2014/main" id="{FA2A7B18-A0E7-AFC7-A6EC-D0AF30CD7213}"/>
              </a:ext>
            </a:extLst>
          </p:cNvPr>
          <p:cNvPicPr>
            <a:picLocks noChangeAspect="1"/>
          </p:cNvPicPr>
          <p:nvPr/>
        </p:nvPicPr>
        <p:blipFill>
          <a:blip r:embed="rId8"/>
          <a:stretch>
            <a:fillRect/>
          </a:stretch>
        </p:blipFill>
        <p:spPr>
          <a:xfrm>
            <a:off x="1372359" y="2782328"/>
            <a:ext cx="142543" cy="151452"/>
          </a:xfrm>
          <a:prstGeom prst="rect">
            <a:avLst/>
          </a:prstGeom>
        </p:spPr>
      </p:pic>
      <p:pic>
        <p:nvPicPr>
          <p:cNvPr id="12" name="図 11">
            <a:extLst>
              <a:ext uri="{FF2B5EF4-FFF2-40B4-BE49-F238E27FC236}">
                <a16:creationId xmlns:a16="http://schemas.microsoft.com/office/drawing/2014/main" id="{3E4DBEF4-FE6D-B546-1637-DA6B86F2DAB0}"/>
              </a:ext>
            </a:extLst>
          </p:cNvPr>
          <p:cNvPicPr>
            <a:picLocks noChangeAspect="1"/>
          </p:cNvPicPr>
          <p:nvPr/>
        </p:nvPicPr>
        <p:blipFill>
          <a:blip r:embed="rId9"/>
          <a:stretch>
            <a:fillRect/>
          </a:stretch>
        </p:blipFill>
        <p:spPr>
          <a:xfrm>
            <a:off x="847274" y="4641113"/>
            <a:ext cx="127000" cy="209550"/>
          </a:xfrm>
          <a:prstGeom prst="rect">
            <a:avLst/>
          </a:prstGeom>
        </p:spPr>
      </p:pic>
      <p:pic>
        <p:nvPicPr>
          <p:cNvPr id="13" name="図 12">
            <a:extLst>
              <a:ext uri="{FF2B5EF4-FFF2-40B4-BE49-F238E27FC236}">
                <a16:creationId xmlns:a16="http://schemas.microsoft.com/office/drawing/2014/main" id="{DA17DF50-62CD-C9D9-0632-603B12047044}"/>
              </a:ext>
            </a:extLst>
          </p:cNvPr>
          <p:cNvPicPr>
            <a:picLocks noChangeAspect="1"/>
          </p:cNvPicPr>
          <p:nvPr/>
        </p:nvPicPr>
        <p:blipFill>
          <a:blip r:embed="rId10"/>
          <a:stretch>
            <a:fillRect/>
          </a:stretch>
        </p:blipFill>
        <p:spPr>
          <a:xfrm>
            <a:off x="7110259" y="4711464"/>
            <a:ext cx="57150" cy="165100"/>
          </a:xfrm>
          <a:prstGeom prst="rect">
            <a:avLst/>
          </a:prstGeom>
        </p:spPr>
      </p:pic>
      <p:pic>
        <p:nvPicPr>
          <p:cNvPr id="14" name="図 13">
            <a:extLst>
              <a:ext uri="{FF2B5EF4-FFF2-40B4-BE49-F238E27FC236}">
                <a16:creationId xmlns:a16="http://schemas.microsoft.com/office/drawing/2014/main" id="{90BE83B3-0D90-D26C-78BE-2717EC7CCF03}"/>
              </a:ext>
            </a:extLst>
          </p:cNvPr>
          <p:cNvPicPr>
            <a:picLocks noChangeAspect="1"/>
          </p:cNvPicPr>
          <p:nvPr/>
        </p:nvPicPr>
        <p:blipFill>
          <a:blip r:embed="rId9"/>
          <a:stretch>
            <a:fillRect/>
          </a:stretch>
        </p:blipFill>
        <p:spPr>
          <a:xfrm>
            <a:off x="2042398" y="2754283"/>
            <a:ext cx="127000" cy="209550"/>
          </a:xfrm>
          <a:prstGeom prst="rect">
            <a:avLst/>
          </a:prstGeom>
        </p:spPr>
      </p:pic>
      <p:sp>
        <p:nvSpPr>
          <p:cNvPr id="15" name="スライド番号プレースホルダー 14">
            <a:extLst>
              <a:ext uri="{FF2B5EF4-FFF2-40B4-BE49-F238E27FC236}">
                <a16:creationId xmlns:a16="http://schemas.microsoft.com/office/drawing/2014/main" id="{C23EE78F-ACDA-09FF-320E-A6C4CBDE7FA8}"/>
              </a:ext>
            </a:extLst>
          </p:cNvPr>
          <p:cNvSpPr>
            <a:spLocks noGrp="1"/>
          </p:cNvSpPr>
          <p:nvPr>
            <p:ph type="sldNum" sz="quarter" idx="12"/>
          </p:nvPr>
        </p:nvSpPr>
        <p:spPr/>
        <p:txBody>
          <a:bodyPr/>
          <a:lstStyle/>
          <a:p>
            <a:fld id="{48F63A3B-78C7-47BE-AE5E-E10140E04643}" type="slidenum">
              <a:rPr lang="en-US" smtClean="0"/>
              <a:pPr/>
              <a:t>7</a:t>
            </a:fld>
            <a:r>
              <a:rPr lang="en-US"/>
              <a:t>/47</a:t>
            </a:r>
            <a:endParaRPr lang="en-US" dirty="0"/>
          </a:p>
        </p:txBody>
      </p:sp>
    </p:spTree>
    <p:extLst>
      <p:ext uri="{BB962C8B-B14F-4D97-AF65-F5344CB8AC3E}">
        <p14:creationId xmlns:p14="http://schemas.microsoft.com/office/powerpoint/2010/main" val="680476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エネルギー保存則</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449238"/>
            <a:ext cx="7886700" cy="5043636"/>
          </a:xfrm>
        </p:spPr>
        <p:txBody>
          <a:bodyPr>
            <a:normAutofit/>
          </a:bodyPr>
          <a:lstStyle/>
          <a:p>
            <a:pPr marL="0" indent="0">
              <a:lnSpc>
                <a:spcPct val="100000"/>
              </a:lnSpc>
              <a:buNone/>
            </a:pPr>
            <a:r>
              <a:rPr lang="ja-JP" altLang="en-US" sz="1800">
                <a:solidFill>
                  <a:srgbClr val="FF0000"/>
                </a:solidFill>
              </a:rPr>
              <a:t>　　</a:t>
            </a:r>
            <a:r>
              <a:rPr lang="ja-JP" altLang="en-US" sz="1800"/>
              <a:t>を</a:t>
            </a:r>
            <a:r>
              <a:rPr lang="ja-JP" altLang="en-US" sz="1800">
                <a:solidFill>
                  <a:srgbClr val="FF0000"/>
                </a:solidFill>
              </a:rPr>
              <a:t>保存エネルギー</a:t>
            </a:r>
            <a:r>
              <a:rPr lang="ja-JP" altLang="en-US" sz="1800"/>
              <a:t>とすると、エネルギー保存則より</a:t>
            </a:r>
            <a:endParaRPr lang="en-US" altLang="ja-JP" sz="1800" dirty="0"/>
          </a:p>
          <a:p>
            <a:pPr marL="0" indent="0">
              <a:buNone/>
            </a:pP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a:t>　　について解くと</a:t>
            </a:r>
            <a:endParaRPr lang="en-US" altLang="ja-JP" sz="1800" dirty="0"/>
          </a:p>
          <a:p>
            <a:pPr marL="0" indent="0">
              <a:buNone/>
            </a:pPr>
            <a:endParaRPr lang="en-US" altLang="ja-JP" sz="1800" dirty="0"/>
          </a:p>
          <a:p>
            <a:pPr marL="0" indent="0">
              <a:buNone/>
            </a:pPr>
            <a:endParaRPr lang="en-US" altLang="ja-JP" sz="1800" dirty="0"/>
          </a:p>
          <a:p>
            <a:pPr marL="0" indent="0">
              <a:buNone/>
            </a:pPr>
            <a:r>
              <a:rPr lang="ja-JP" altLang="en-US" sz="1800"/>
              <a:t>　　　　　　</a:t>
            </a:r>
            <a:endParaRPr lang="en-US" altLang="ja-JP" sz="1800" dirty="0"/>
          </a:p>
          <a:p>
            <a:pPr marL="0" indent="0">
              <a:buNone/>
            </a:pPr>
            <a:endParaRPr lang="en-US" altLang="ja-JP" sz="1800" dirty="0"/>
          </a:p>
          <a:p>
            <a:pPr marL="0" indent="0">
              <a:buNone/>
            </a:pPr>
            <a:r>
              <a:rPr lang="ja-JP" altLang="en-US" sz="1800"/>
              <a:t>　　　　の条件から、</a:t>
            </a:r>
            <a:r>
              <a:rPr lang="ja-JP" altLang="en-US" sz="1800">
                <a:solidFill>
                  <a:srgbClr val="FF0000"/>
                </a:solidFill>
              </a:rPr>
              <a:t>運動可能領域</a:t>
            </a:r>
            <a:r>
              <a:rPr lang="ja-JP" altLang="en-US" sz="1800"/>
              <a:t>を表現する式</a:t>
            </a:r>
            <a:endParaRPr lang="en-US" altLang="ja-JP" sz="1800" dirty="0"/>
          </a:p>
          <a:p>
            <a:pPr marL="0" indent="0">
              <a:buNone/>
            </a:pPr>
            <a:r>
              <a:rPr lang="ja-JP" altLang="en-US" sz="1800"/>
              <a:t>が得られる。　　　　　　　　　　</a:t>
            </a:r>
            <a:endParaRPr lang="en-US" altLang="ja-JP" sz="1800" dirty="0"/>
          </a:p>
          <a:p>
            <a:pPr marL="0" indent="0">
              <a:buNone/>
            </a:pPr>
            <a:endParaRPr lang="en-US" altLang="ja-JP" sz="1800" dirty="0"/>
          </a:p>
        </p:txBody>
      </p:sp>
      <p:pic>
        <p:nvPicPr>
          <p:cNvPr id="5" name="図 4">
            <a:extLst>
              <a:ext uri="{FF2B5EF4-FFF2-40B4-BE49-F238E27FC236}">
                <a16:creationId xmlns:a16="http://schemas.microsoft.com/office/drawing/2014/main" id="{311F20FF-4124-D62A-162C-0CEC210CEA89}"/>
              </a:ext>
            </a:extLst>
          </p:cNvPr>
          <p:cNvPicPr>
            <a:picLocks noChangeAspect="1"/>
          </p:cNvPicPr>
          <p:nvPr/>
        </p:nvPicPr>
        <p:blipFill>
          <a:blip r:embed="rId3"/>
          <a:stretch>
            <a:fillRect/>
          </a:stretch>
        </p:blipFill>
        <p:spPr>
          <a:xfrm>
            <a:off x="831701" y="4665820"/>
            <a:ext cx="622300" cy="228600"/>
          </a:xfrm>
          <a:prstGeom prst="rect">
            <a:avLst/>
          </a:prstGeom>
        </p:spPr>
      </p:pic>
      <p:pic>
        <p:nvPicPr>
          <p:cNvPr id="12" name="図 11">
            <a:extLst>
              <a:ext uri="{FF2B5EF4-FFF2-40B4-BE49-F238E27FC236}">
                <a16:creationId xmlns:a16="http://schemas.microsoft.com/office/drawing/2014/main" id="{862DD526-335C-FE32-95A5-97A0B4F9D1FB}"/>
              </a:ext>
            </a:extLst>
          </p:cNvPr>
          <p:cNvPicPr>
            <a:picLocks noChangeAspect="1"/>
          </p:cNvPicPr>
          <p:nvPr/>
        </p:nvPicPr>
        <p:blipFill>
          <a:blip r:embed="rId4"/>
          <a:stretch>
            <a:fillRect/>
          </a:stretch>
        </p:blipFill>
        <p:spPr>
          <a:xfrm>
            <a:off x="818359" y="2906970"/>
            <a:ext cx="190500" cy="203200"/>
          </a:xfrm>
          <a:prstGeom prst="rect">
            <a:avLst/>
          </a:prstGeom>
        </p:spPr>
      </p:pic>
      <p:pic>
        <p:nvPicPr>
          <p:cNvPr id="14" name="図 13">
            <a:extLst>
              <a:ext uri="{FF2B5EF4-FFF2-40B4-BE49-F238E27FC236}">
                <a16:creationId xmlns:a16="http://schemas.microsoft.com/office/drawing/2014/main" id="{1DED5C53-9676-47F8-BDB6-7403070A8F91}"/>
              </a:ext>
            </a:extLst>
          </p:cNvPr>
          <p:cNvPicPr>
            <a:picLocks noChangeAspect="1"/>
          </p:cNvPicPr>
          <p:nvPr/>
        </p:nvPicPr>
        <p:blipFill>
          <a:blip r:embed="rId5"/>
          <a:stretch>
            <a:fillRect/>
          </a:stretch>
        </p:blipFill>
        <p:spPr>
          <a:xfrm>
            <a:off x="2981826" y="3717056"/>
            <a:ext cx="1993900" cy="508000"/>
          </a:xfrm>
          <a:prstGeom prst="rect">
            <a:avLst/>
          </a:prstGeom>
        </p:spPr>
      </p:pic>
      <p:pic>
        <p:nvPicPr>
          <p:cNvPr id="15" name="図 14">
            <a:extLst>
              <a:ext uri="{FF2B5EF4-FFF2-40B4-BE49-F238E27FC236}">
                <a16:creationId xmlns:a16="http://schemas.microsoft.com/office/drawing/2014/main" id="{61EBE26B-D437-F3D2-8C0E-9AA99BC6E8A0}"/>
              </a:ext>
            </a:extLst>
          </p:cNvPr>
          <p:cNvPicPr>
            <a:picLocks noChangeAspect="1"/>
          </p:cNvPicPr>
          <p:nvPr/>
        </p:nvPicPr>
        <p:blipFill>
          <a:blip r:embed="rId6"/>
          <a:stretch>
            <a:fillRect/>
          </a:stretch>
        </p:blipFill>
        <p:spPr>
          <a:xfrm>
            <a:off x="2981826" y="3302000"/>
            <a:ext cx="1651000" cy="254000"/>
          </a:xfrm>
          <a:prstGeom prst="rect">
            <a:avLst/>
          </a:prstGeom>
        </p:spPr>
      </p:pic>
      <p:pic>
        <p:nvPicPr>
          <p:cNvPr id="16" name="図 15">
            <a:extLst>
              <a:ext uri="{FF2B5EF4-FFF2-40B4-BE49-F238E27FC236}">
                <a16:creationId xmlns:a16="http://schemas.microsoft.com/office/drawing/2014/main" id="{59C639F4-2965-24AC-59F4-8EC2017443D1}"/>
              </a:ext>
            </a:extLst>
          </p:cNvPr>
          <p:cNvPicPr>
            <a:picLocks noChangeAspect="1"/>
          </p:cNvPicPr>
          <p:nvPr/>
        </p:nvPicPr>
        <p:blipFill>
          <a:blip r:embed="rId7"/>
          <a:stretch>
            <a:fillRect/>
          </a:stretch>
        </p:blipFill>
        <p:spPr>
          <a:xfrm>
            <a:off x="6115050" y="4665820"/>
            <a:ext cx="1562100" cy="228600"/>
          </a:xfrm>
          <a:prstGeom prst="rect">
            <a:avLst/>
          </a:prstGeom>
        </p:spPr>
      </p:pic>
      <p:pic>
        <p:nvPicPr>
          <p:cNvPr id="4" name="図 3">
            <a:extLst>
              <a:ext uri="{FF2B5EF4-FFF2-40B4-BE49-F238E27FC236}">
                <a16:creationId xmlns:a16="http://schemas.microsoft.com/office/drawing/2014/main" id="{06CB7933-3B19-DD98-B4ED-E17A4BA1779C}"/>
              </a:ext>
            </a:extLst>
          </p:cNvPr>
          <p:cNvPicPr>
            <a:picLocks noChangeAspect="1"/>
          </p:cNvPicPr>
          <p:nvPr/>
        </p:nvPicPr>
        <p:blipFill>
          <a:blip r:embed="rId8"/>
          <a:stretch>
            <a:fillRect/>
          </a:stretch>
        </p:blipFill>
        <p:spPr>
          <a:xfrm>
            <a:off x="2981826" y="2065285"/>
            <a:ext cx="2773947" cy="508000"/>
          </a:xfrm>
          <a:prstGeom prst="rect">
            <a:avLst/>
          </a:prstGeom>
        </p:spPr>
      </p:pic>
      <p:pic>
        <p:nvPicPr>
          <p:cNvPr id="8" name="図 7">
            <a:extLst>
              <a:ext uri="{FF2B5EF4-FFF2-40B4-BE49-F238E27FC236}">
                <a16:creationId xmlns:a16="http://schemas.microsoft.com/office/drawing/2014/main" id="{613E8C8F-8866-9D0C-79DA-31599C14166A}"/>
              </a:ext>
            </a:extLst>
          </p:cNvPr>
          <p:cNvPicPr>
            <a:picLocks noChangeAspect="1"/>
          </p:cNvPicPr>
          <p:nvPr/>
        </p:nvPicPr>
        <p:blipFill>
          <a:blip r:embed="rId9"/>
          <a:stretch>
            <a:fillRect/>
          </a:stretch>
        </p:blipFill>
        <p:spPr>
          <a:xfrm>
            <a:off x="874313" y="1549813"/>
            <a:ext cx="165243" cy="153003"/>
          </a:xfrm>
          <a:prstGeom prst="rect">
            <a:avLst/>
          </a:prstGeom>
        </p:spPr>
      </p:pic>
      <p:sp>
        <p:nvSpPr>
          <p:cNvPr id="9" name="テキスト ボックス 8">
            <a:extLst>
              <a:ext uri="{FF2B5EF4-FFF2-40B4-BE49-F238E27FC236}">
                <a16:creationId xmlns:a16="http://schemas.microsoft.com/office/drawing/2014/main" id="{ACCD3472-999E-EBB8-7179-B5A328D2A02D}"/>
              </a:ext>
            </a:extLst>
          </p:cNvPr>
          <p:cNvSpPr txBox="1"/>
          <p:nvPr/>
        </p:nvSpPr>
        <p:spPr>
          <a:xfrm>
            <a:off x="5297577" y="3813485"/>
            <a:ext cx="2242922"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solidFill>
                  <a:srgbClr val="FF0000"/>
                </a:solidFill>
                <a:latin typeface="Hiragino Kaku Gothic Std W8" panose="020B0800000000000000" pitchFamily="34" charset="-128"/>
                <a:ea typeface="Hiragino Kaku Gothic Std W8" panose="020B0800000000000000" pitchFamily="34" charset="-128"/>
              </a:rPr>
              <a:t>有効ポテンシャル</a:t>
            </a:r>
          </a:p>
        </p:txBody>
      </p:sp>
      <p:pic>
        <p:nvPicPr>
          <p:cNvPr id="10" name="図 9">
            <a:extLst>
              <a:ext uri="{FF2B5EF4-FFF2-40B4-BE49-F238E27FC236}">
                <a16:creationId xmlns:a16="http://schemas.microsoft.com/office/drawing/2014/main" id="{F0519B2E-1375-7F28-80F8-90A17D489765}"/>
              </a:ext>
            </a:extLst>
          </p:cNvPr>
          <p:cNvPicPr>
            <a:picLocks noChangeAspect="1"/>
          </p:cNvPicPr>
          <p:nvPr/>
        </p:nvPicPr>
        <p:blipFill>
          <a:blip r:embed="rId10"/>
          <a:stretch>
            <a:fillRect/>
          </a:stretch>
        </p:blipFill>
        <p:spPr>
          <a:xfrm>
            <a:off x="4073363" y="5178986"/>
            <a:ext cx="336551" cy="508001"/>
          </a:xfrm>
          <a:prstGeom prst="rect">
            <a:avLst/>
          </a:prstGeom>
        </p:spPr>
      </p:pic>
      <p:pic>
        <p:nvPicPr>
          <p:cNvPr id="11" name="図 10">
            <a:extLst>
              <a:ext uri="{FF2B5EF4-FFF2-40B4-BE49-F238E27FC236}">
                <a16:creationId xmlns:a16="http://schemas.microsoft.com/office/drawing/2014/main" id="{C5603058-2D06-46AB-CD86-F01B5C16D84F}"/>
              </a:ext>
            </a:extLst>
          </p:cNvPr>
          <p:cNvPicPr>
            <a:picLocks noChangeAspect="1"/>
          </p:cNvPicPr>
          <p:nvPr/>
        </p:nvPicPr>
        <p:blipFill>
          <a:blip r:embed="rId11"/>
          <a:stretch>
            <a:fillRect/>
          </a:stretch>
        </p:blipFill>
        <p:spPr>
          <a:xfrm>
            <a:off x="3790671" y="6064802"/>
            <a:ext cx="648370" cy="508001"/>
          </a:xfrm>
          <a:prstGeom prst="rect">
            <a:avLst/>
          </a:prstGeom>
        </p:spPr>
      </p:pic>
      <p:sp>
        <p:nvSpPr>
          <p:cNvPr id="13" name="テキスト ボックス 12">
            <a:extLst>
              <a:ext uri="{FF2B5EF4-FFF2-40B4-BE49-F238E27FC236}">
                <a16:creationId xmlns:a16="http://schemas.microsoft.com/office/drawing/2014/main" id="{8C35974C-1B0B-19BD-2080-1CBF09A17F00}"/>
              </a:ext>
            </a:extLst>
          </p:cNvPr>
          <p:cNvSpPr txBox="1"/>
          <p:nvPr/>
        </p:nvSpPr>
        <p:spPr>
          <a:xfrm>
            <a:off x="4530088" y="6134136"/>
            <a:ext cx="2242922"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latin typeface="Hiragino Kaku Gothic Std W8" panose="020B0800000000000000" pitchFamily="34" charset="-128"/>
                <a:ea typeface="Hiragino Kaku Gothic Std W8" panose="020B0800000000000000" pitchFamily="34" charset="-128"/>
              </a:rPr>
              <a:t>重力ポテンシャル</a:t>
            </a:r>
          </a:p>
        </p:txBody>
      </p:sp>
      <p:sp>
        <p:nvSpPr>
          <p:cNvPr id="17" name="テキスト ボックス 16">
            <a:extLst>
              <a:ext uri="{FF2B5EF4-FFF2-40B4-BE49-F238E27FC236}">
                <a16:creationId xmlns:a16="http://schemas.microsoft.com/office/drawing/2014/main" id="{636C0563-A854-EFAF-C0C9-950C594B5620}"/>
              </a:ext>
            </a:extLst>
          </p:cNvPr>
          <p:cNvSpPr txBox="1"/>
          <p:nvPr/>
        </p:nvSpPr>
        <p:spPr>
          <a:xfrm>
            <a:off x="4531610" y="5317655"/>
            <a:ext cx="2492990" cy="369332"/>
          </a:xfrm>
          <a:prstGeom prst="rect">
            <a:avLst/>
          </a:prstGeom>
          <a:noFill/>
        </p:spPr>
        <p:txBody>
          <a:bodyPr wrap="none" rtlCol="0">
            <a:spAutoFit/>
          </a:bodyPr>
          <a:lstStyle/>
          <a:p>
            <a:r>
              <a:rPr kumimoji="1" lang="en-US" altLang="ja-JP" dirty="0">
                <a:latin typeface="Hiragino Kaku Gothic Std W8" panose="020B0800000000000000" pitchFamily="34" charset="-128"/>
                <a:ea typeface="Hiragino Kaku Gothic Std W8" panose="020B0800000000000000" pitchFamily="34" charset="-128"/>
              </a:rPr>
              <a:t>…</a:t>
            </a:r>
            <a:r>
              <a:rPr kumimoji="1" lang="ja-JP" altLang="en-US">
                <a:latin typeface="Hiragino Kaku Gothic Std W8" panose="020B0800000000000000" pitchFamily="34" charset="-128"/>
                <a:ea typeface="Hiragino Kaku Gothic Std W8" panose="020B0800000000000000" pitchFamily="34" charset="-128"/>
              </a:rPr>
              <a:t>遠心力ポテンシャル</a:t>
            </a:r>
          </a:p>
        </p:txBody>
      </p:sp>
      <p:sp>
        <p:nvSpPr>
          <p:cNvPr id="18" name="スライド番号プレースホルダー 17">
            <a:extLst>
              <a:ext uri="{FF2B5EF4-FFF2-40B4-BE49-F238E27FC236}">
                <a16:creationId xmlns:a16="http://schemas.microsoft.com/office/drawing/2014/main" id="{100FBFD8-F982-2FAA-7194-0D735C0B69D0}"/>
              </a:ext>
            </a:extLst>
          </p:cNvPr>
          <p:cNvSpPr>
            <a:spLocks noGrp="1"/>
          </p:cNvSpPr>
          <p:nvPr>
            <p:ph type="sldNum" sz="quarter" idx="12"/>
          </p:nvPr>
        </p:nvSpPr>
        <p:spPr/>
        <p:txBody>
          <a:bodyPr/>
          <a:lstStyle/>
          <a:p>
            <a:fld id="{48F63A3B-78C7-47BE-AE5E-E10140E04643}" type="slidenum">
              <a:rPr lang="en-US" smtClean="0"/>
              <a:pPr/>
              <a:t>8</a:t>
            </a:fld>
            <a:r>
              <a:rPr lang="en-US"/>
              <a:t>/47</a:t>
            </a:r>
            <a:endParaRPr lang="en-US" dirty="0"/>
          </a:p>
        </p:txBody>
      </p:sp>
    </p:spTree>
    <p:extLst>
      <p:ext uri="{BB962C8B-B14F-4D97-AF65-F5344CB8AC3E}">
        <p14:creationId xmlns:p14="http://schemas.microsoft.com/office/powerpoint/2010/main" val="2871514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グループ化 8">
            <a:extLst>
              <a:ext uri="{FF2B5EF4-FFF2-40B4-BE49-F238E27FC236}">
                <a16:creationId xmlns:a16="http://schemas.microsoft.com/office/drawing/2014/main" id="{FDDE2047-395F-215F-E5B9-4206B5E980A0}"/>
              </a:ext>
            </a:extLst>
          </p:cNvPr>
          <p:cNvGrpSpPr/>
          <p:nvPr/>
        </p:nvGrpSpPr>
        <p:grpSpPr>
          <a:xfrm>
            <a:off x="676276" y="1941551"/>
            <a:ext cx="4460874" cy="4071322"/>
            <a:chOff x="676276" y="1941551"/>
            <a:chExt cx="4460874" cy="4071322"/>
          </a:xfrm>
        </p:grpSpPr>
        <p:pic>
          <p:nvPicPr>
            <p:cNvPr id="29" name="図 28">
              <a:extLst>
                <a:ext uri="{FF2B5EF4-FFF2-40B4-BE49-F238E27FC236}">
                  <a16:creationId xmlns:a16="http://schemas.microsoft.com/office/drawing/2014/main" id="{C9372D07-40CC-D5BC-825D-7FE294F719CD}"/>
                </a:ext>
              </a:extLst>
            </p:cNvPr>
            <p:cNvPicPr>
              <a:picLocks noChangeAspect="1"/>
            </p:cNvPicPr>
            <p:nvPr/>
          </p:nvPicPr>
          <p:blipFill>
            <a:blip r:embed="rId3"/>
            <a:stretch>
              <a:fillRect/>
            </a:stretch>
          </p:blipFill>
          <p:spPr>
            <a:xfrm>
              <a:off x="676276" y="1941551"/>
              <a:ext cx="3943350" cy="3953234"/>
            </a:xfrm>
            <a:prstGeom prst="rect">
              <a:avLst/>
            </a:prstGeom>
          </p:spPr>
        </p:pic>
        <p:sp>
          <p:nvSpPr>
            <p:cNvPr id="4" name="正方形/長方形 3">
              <a:extLst>
                <a:ext uri="{FF2B5EF4-FFF2-40B4-BE49-F238E27FC236}">
                  <a16:creationId xmlns:a16="http://schemas.microsoft.com/office/drawing/2014/main" id="{08E06A72-2F92-6647-EB2B-09FF85B0FBB5}"/>
                </a:ext>
              </a:extLst>
            </p:cNvPr>
            <p:cNvSpPr/>
            <p:nvPr/>
          </p:nvSpPr>
          <p:spPr>
            <a:xfrm>
              <a:off x="676276" y="2235638"/>
              <a:ext cx="247360" cy="3204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4B0D3C3D-75B5-3633-84D1-34B7DDA82255}"/>
                </a:ext>
              </a:extLst>
            </p:cNvPr>
            <p:cNvSpPr/>
            <p:nvPr/>
          </p:nvSpPr>
          <p:spPr>
            <a:xfrm>
              <a:off x="847726" y="5734305"/>
              <a:ext cx="4289424" cy="2785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365127"/>
            <a:ext cx="7886700" cy="8194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運動可能領域</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4789274" y="2035791"/>
            <a:ext cx="3726076" cy="4936014"/>
          </a:xfrm>
        </p:spPr>
        <p:txBody>
          <a:bodyPr/>
          <a:lstStyle/>
          <a:p>
            <a:pPr marL="0" indent="0">
              <a:buNone/>
            </a:pPr>
            <a:r>
              <a:rPr lang="ja-JP" altLang="en-US" sz="1800"/>
              <a:t>より、運動可能領域（</a:t>
            </a:r>
            <a:r>
              <a:rPr lang="ja-JP" altLang="en-US" sz="1800">
                <a:solidFill>
                  <a:schemeClr val="accent6">
                    <a:lumMod val="50000"/>
                  </a:schemeClr>
                </a:solidFill>
              </a:rPr>
              <a:t>緑線</a:t>
            </a:r>
            <a:r>
              <a:rPr lang="ja-JP" altLang="en-US" sz="1800"/>
              <a:t>）が得られる。</a:t>
            </a:r>
            <a:endParaRPr lang="en-US" altLang="ja-JP" sz="1800" dirty="0"/>
          </a:p>
          <a:p>
            <a:pPr marL="0" indent="0">
              <a:buNone/>
            </a:pPr>
            <a:endParaRPr lang="en-US" altLang="ja-JP" sz="1800" dirty="0"/>
          </a:p>
          <a:p>
            <a:pPr marL="0" indent="0">
              <a:buNone/>
            </a:pPr>
            <a:r>
              <a:rPr lang="ja-JP" altLang="en-US" sz="1800"/>
              <a:t>　　双曲線軌道</a:t>
            </a:r>
            <a:endParaRPr lang="en-US" altLang="ja-JP" sz="1800" dirty="0"/>
          </a:p>
          <a:p>
            <a:pPr marL="0" indent="0">
              <a:buNone/>
            </a:pPr>
            <a:endParaRPr lang="en-US" altLang="ja-JP" sz="1800" dirty="0"/>
          </a:p>
          <a:p>
            <a:pPr marL="0" indent="0">
              <a:buNone/>
            </a:pPr>
            <a:r>
              <a:rPr lang="ja-JP" altLang="en-US" sz="1800"/>
              <a:t>　　楕円軌道</a:t>
            </a:r>
            <a:endParaRPr lang="en-US" altLang="ja-JP" sz="1800" dirty="0"/>
          </a:p>
          <a:p>
            <a:pPr marL="0" indent="0">
              <a:buNone/>
            </a:pPr>
            <a:endParaRPr lang="en-US" altLang="ja-JP" sz="1800" dirty="0"/>
          </a:p>
          <a:p>
            <a:pPr marL="0" indent="0">
              <a:buNone/>
            </a:pPr>
            <a:r>
              <a:rPr lang="ja-JP" altLang="en-US" sz="1800"/>
              <a:t>　　円軌道</a:t>
            </a:r>
            <a:endParaRPr lang="en-US" altLang="ja-JP" sz="1800" dirty="0"/>
          </a:p>
        </p:txBody>
      </p:sp>
      <p:pic>
        <p:nvPicPr>
          <p:cNvPr id="36" name="図 35">
            <a:extLst>
              <a:ext uri="{FF2B5EF4-FFF2-40B4-BE49-F238E27FC236}">
                <a16:creationId xmlns:a16="http://schemas.microsoft.com/office/drawing/2014/main" id="{C234B54C-E86A-205C-CF4E-8AE76C0B5D83}"/>
              </a:ext>
            </a:extLst>
          </p:cNvPr>
          <p:cNvPicPr>
            <a:picLocks noChangeAspect="1"/>
          </p:cNvPicPr>
          <p:nvPr/>
        </p:nvPicPr>
        <p:blipFill>
          <a:blip r:embed="rId4"/>
          <a:stretch>
            <a:fillRect/>
          </a:stretch>
        </p:blipFill>
        <p:spPr>
          <a:xfrm>
            <a:off x="4895850" y="3050498"/>
            <a:ext cx="241300" cy="190500"/>
          </a:xfrm>
          <a:prstGeom prst="rect">
            <a:avLst/>
          </a:prstGeom>
        </p:spPr>
      </p:pic>
      <p:pic>
        <p:nvPicPr>
          <p:cNvPr id="37" name="図 36">
            <a:extLst>
              <a:ext uri="{FF2B5EF4-FFF2-40B4-BE49-F238E27FC236}">
                <a16:creationId xmlns:a16="http://schemas.microsoft.com/office/drawing/2014/main" id="{DA2AD1CB-1345-8329-096F-F4A6F1292F80}"/>
              </a:ext>
            </a:extLst>
          </p:cNvPr>
          <p:cNvPicPr>
            <a:picLocks noChangeAspect="1"/>
          </p:cNvPicPr>
          <p:nvPr/>
        </p:nvPicPr>
        <p:blipFill>
          <a:blip r:embed="rId5"/>
          <a:stretch>
            <a:fillRect/>
          </a:stretch>
        </p:blipFill>
        <p:spPr>
          <a:xfrm>
            <a:off x="4895850" y="3765402"/>
            <a:ext cx="241300" cy="190500"/>
          </a:xfrm>
          <a:prstGeom prst="rect">
            <a:avLst/>
          </a:prstGeom>
        </p:spPr>
      </p:pic>
      <p:pic>
        <p:nvPicPr>
          <p:cNvPr id="38" name="図 37">
            <a:extLst>
              <a:ext uri="{FF2B5EF4-FFF2-40B4-BE49-F238E27FC236}">
                <a16:creationId xmlns:a16="http://schemas.microsoft.com/office/drawing/2014/main" id="{9AD678D0-55DE-B860-9C50-7D02166A6883}"/>
              </a:ext>
            </a:extLst>
          </p:cNvPr>
          <p:cNvPicPr>
            <a:picLocks noChangeAspect="1"/>
          </p:cNvPicPr>
          <p:nvPr/>
        </p:nvPicPr>
        <p:blipFill>
          <a:blip r:embed="rId6"/>
          <a:stretch>
            <a:fillRect/>
          </a:stretch>
        </p:blipFill>
        <p:spPr>
          <a:xfrm>
            <a:off x="4895850" y="4440094"/>
            <a:ext cx="241300" cy="190500"/>
          </a:xfrm>
          <a:prstGeom prst="rect">
            <a:avLst/>
          </a:prstGeom>
        </p:spPr>
      </p:pic>
      <p:pic>
        <p:nvPicPr>
          <p:cNvPr id="45" name="図 44">
            <a:extLst>
              <a:ext uri="{FF2B5EF4-FFF2-40B4-BE49-F238E27FC236}">
                <a16:creationId xmlns:a16="http://schemas.microsoft.com/office/drawing/2014/main" id="{A0AB8C19-0803-E03E-1C03-5E231C6E8F2D}"/>
              </a:ext>
            </a:extLst>
          </p:cNvPr>
          <p:cNvPicPr>
            <a:picLocks noChangeAspect="1"/>
          </p:cNvPicPr>
          <p:nvPr/>
        </p:nvPicPr>
        <p:blipFill>
          <a:blip r:embed="rId7"/>
          <a:stretch>
            <a:fillRect/>
          </a:stretch>
        </p:blipFill>
        <p:spPr>
          <a:xfrm>
            <a:off x="-2454962" y="6395004"/>
            <a:ext cx="2082800" cy="228600"/>
          </a:xfrm>
          <a:prstGeom prst="rect">
            <a:avLst/>
          </a:prstGeom>
        </p:spPr>
      </p:pic>
      <p:pic>
        <p:nvPicPr>
          <p:cNvPr id="5" name="図 4">
            <a:extLst>
              <a:ext uri="{FF2B5EF4-FFF2-40B4-BE49-F238E27FC236}">
                <a16:creationId xmlns:a16="http://schemas.microsoft.com/office/drawing/2014/main" id="{0C5446F4-7327-1F95-CF9D-975FA9DA5D89}"/>
              </a:ext>
            </a:extLst>
          </p:cNvPr>
          <p:cNvPicPr>
            <a:picLocks noChangeAspect="1"/>
          </p:cNvPicPr>
          <p:nvPr/>
        </p:nvPicPr>
        <p:blipFill>
          <a:blip r:embed="rId8"/>
          <a:stretch>
            <a:fillRect/>
          </a:stretch>
        </p:blipFill>
        <p:spPr>
          <a:xfrm>
            <a:off x="506628" y="1452678"/>
            <a:ext cx="1993900" cy="508000"/>
          </a:xfrm>
          <a:prstGeom prst="rect">
            <a:avLst/>
          </a:prstGeom>
        </p:spPr>
      </p:pic>
      <p:sp>
        <p:nvSpPr>
          <p:cNvPr id="13" name="正方形/長方形 12">
            <a:extLst>
              <a:ext uri="{FF2B5EF4-FFF2-40B4-BE49-F238E27FC236}">
                <a16:creationId xmlns:a16="http://schemas.microsoft.com/office/drawing/2014/main" id="{58239EB0-81B4-4BCA-E28C-A8D595142587}"/>
              </a:ext>
            </a:extLst>
          </p:cNvPr>
          <p:cNvSpPr/>
          <p:nvPr/>
        </p:nvSpPr>
        <p:spPr>
          <a:xfrm>
            <a:off x="1196204" y="3713715"/>
            <a:ext cx="1082176" cy="45719"/>
          </a:xfrm>
          <a:prstGeom prst="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4" name="正方形/長方形 13">
            <a:extLst>
              <a:ext uri="{FF2B5EF4-FFF2-40B4-BE49-F238E27FC236}">
                <a16:creationId xmlns:a16="http://schemas.microsoft.com/office/drawing/2014/main" id="{BFACF8E3-19FE-6FB4-439E-B4771205AEC5}"/>
              </a:ext>
            </a:extLst>
          </p:cNvPr>
          <p:cNvSpPr/>
          <p:nvPr/>
        </p:nvSpPr>
        <p:spPr>
          <a:xfrm>
            <a:off x="1196204" y="2235638"/>
            <a:ext cx="3314836" cy="45719"/>
          </a:xfrm>
          <a:prstGeom prst="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正方形/長方形 15">
            <a:extLst>
              <a:ext uri="{FF2B5EF4-FFF2-40B4-BE49-F238E27FC236}">
                <a16:creationId xmlns:a16="http://schemas.microsoft.com/office/drawing/2014/main" id="{A601ED55-34C4-2E72-43F2-C78A20215978}"/>
              </a:ext>
            </a:extLst>
          </p:cNvPr>
          <p:cNvSpPr/>
          <p:nvPr/>
        </p:nvSpPr>
        <p:spPr>
          <a:xfrm>
            <a:off x="1290511" y="5162447"/>
            <a:ext cx="85226" cy="45719"/>
          </a:xfrm>
          <a:prstGeom prst="rect">
            <a:avLst/>
          </a:prstGeom>
          <a:solidFill>
            <a:schemeClr val="accent6">
              <a:lumMod val="7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pic>
        <p:nvPicPr>
          <p:cNvPr id="32" name="図 31">
            <a:extLst>
              <a:ext uri="{FF2B5EF4-FFF2-40B4-BE49-F238E27FC236}">
                <a16:creationId xmlns:a16="http://schemas.microsoft.com/office/drawing/2014/main" id="{021224A7-863E-9AB3-C4B1-2F6931ED0498}"/>
              </a:ext>
            </a:extLst>
          </p:cNvPr>
          <p:cNvPicPr>
            <a:picLocks noChangeAspect="1"/>
          </p:cNvPicPr>
          <p:nvPr/>
        </p:nvPicPr>
        <p:blipFill>
          <a:blip r:embed="rId4"/>
          <a:stretch>
            <a:fillRect/>
          </a:stretch>
        </p:blipFill>
        <p:spPr>
          <a:xfrm>
            <a:off x="559861" y="2193718"/>
            <a:ext cx="241300" cy="190500"/>
          </a:xfrm>
          <a:prstGeom prst="rect">
            <a:avLst/>
          </a:prstGeom>
        </p:spPr>
      </p:pic>
      <p:pic>
        <p:nvPicPr>
          <p:cNvPr id="33" name="図 32">
            <a:extLst>
              <a:ext uri="{FF2B5EF4-FFF2-40B4-BE49-F238E27FC236}">
                <a16:creationId xmlns:a16="http://schemas.microsoft.com/office/drawing/2014/main" id="{D768F921-25FA-D1C3-EBCC-8592BF314B75}"/>
              </a:ext>
            </a:extLst>
          </p:cNvPr>
          <p:cNvPicPr>
            <a:picLocks noChangeAspect="1"/>
          </p:cNvPicPr>
          <p:nvPr/>
        </p:nvPicPr>
        <p:blipFill>
          <a:blip r:embed="rId5"/>
          <a:stretch>
            <a:fillRect/>
          </a:stretch>
        </p:blipFill>
        <p:spPr>
          <a:xfrm>
            <a:off x="559861" y="3665323"/>
            <a:ext cx="241300" cy="190500"/>
          </a:xfrm>
          <a:prstGeom prst="rect">
            <a:avLst/>
          </a:prstGeom>
        </p:spPr>
      </p:pic>
      <p:pic>
        <p:nvPicPr>
          <p:cNvPr id="34" name="図 33">
            <a:extLst>
              <a:ext uri="{FF2B5EF4-FFF2-40B4-BE49-F238E27FC236}">
                <a16:creationId xmlns:a16="http://schemas.microsoft.com/office/drawing/2014/main" id="{D8FBB592-B8C6-C106-2089-F9B3D79E2B8D}"/>
              </a:ext>
            </a:extLst>
          </p:cNvPr>
          <p:cNvPicPr>
            <a:picLocks noChangeAspect="1"/>
          </p:cNvPicPr>
          <p:nvPr/>
        </p:nvPicPr>
        <p:blipFill>
          <a:blip r:embed="rId6"/>
          <a:stretch>
            <a:fillRect/>
          </a:stretch>
        </p:blipFill>
        <p:spPr>
          <a:xfrm>
            <a:off x="559861" y="5136928"/>
            <a:ext cx="241300" cy="190500"/>
          </a:xfrm>
          <a:prstGeom prst="rect">
            <a:avLst/>
          </a:prstGeom>
        </p:spPr>
      </p:pic>
      <p:pic>
        <p:nvPicPr>
          <p:cNvPr id="11" name="図 10">
            <a:extLst>
              <a:ext uri="{FF2B5EF4-FFF2-40B4-BE49-F238E27FC236}">
                <a16:creationId xmlns:a16="http://schemas.microsoft.com/office/drawing/2014/main" id="{4E559AC1-2A04-027B-5D7D-EC5EF60BFB44}"/>
              </a:ext>
            </a:extLst>
          </p:cNvPr>
          <p:cNvPicPr>
            <a:picLocks noChangeAspect="1"/>
          </p:cNvPicPr>
          <p:nvPr/>
        </p:nvPicPr>
        <p:blipFill>
          <a:blip r:embed="rId9"/>
          <a:stretch>
            <a:fillRect/>
          </a:stretch>
        </p:blipFill>
        <p:spPr>
          <a:xfrm>
            <a:off x="4460472" y="5887245"/>
            <a:ext cx="159154" cy="169101"/>
          </a:xfrm>
          <a:prstGeom prst="rect">
            <a:avLst/>
          </a:prstGeom>
        </p:spPr>
      </p:pic>
      <p:pic>
        <p:nvPicPr>
          <p:cNvPr id="6" name="図 5">
            <a:extLst>
              <a:ext uri="{FF2B5EF4-FFF2-40B4-BE49-F238E27FC236}">
                <a16:creationId xmlns:a16="http://schemas.microsoft.com/office/drawing/2014/main" id="{005E239C-16A7-8534-DCB6-233A9D84A139}"/>
              </a:ext>
            </a:extLst>
          </p:cNvPr>
          <p:cNvPicPr>
            <a:picLocks noChangeAspect="1"/>
          </p:cNvPicPr>
          <p:nvPr/>
        </p:nvPicPr>
        <p:blipFill>
          <a:blip r:embed="rId10"/>
          <a:stretch>
            <a:fillRect/>
          </a:stretch>
        </p:blipFill>
        <p:spPr>
          <a:xfrm>
            <a:off x="4895850" y="1586768"/>
            <a:ext cx="2410512" cy="301314"/>
          </a:xfrm>
          <a:prstGeom prst="rect">
            <a:avLst/>
          </a:prstGeom>
        </p:spPr>
      </p:pic>
      <p:sp>
        <p:nvSpPr>
          <p:cNvPr id="17" name="スライド番号プレースホルダー 16">
            <a:extLst>
              <a:ext uri="{FF2B5EF4-FFF2-40B4-BE49-F238E27FC236}">
                <a16:creationId xmlns:a16="http://schemas.microsoft.com/office/drawing/2014/main" id="{F0C56B03-DEE5-C4AF-20B5-87DC0746E299}"/>
              </a:ext>
            </a:extLst>
          </p:cNvPr>
          <p:cNvSpPr>
            <a:spLocks noGrp="1"/>
          </p:cNvSpPr>
          <p:nvPr>
            <p:ph type="sldNum" sz="quarter" idx="12"/>
          </p:nvPr>
        </p:nvSpPr>
        <p:spPr/>
        <p:txBody>
          <a:bodyPr/>
          <a:lstStyle/>
          <a:p>
            <a:fld id="{48F63A3B-78C7-47BE-AE5E-E10140E04643}" type="slidenum">
              <a:rPr lang="en-US" smtClean="0"/>
              <a:pPr/>
              <a:t>9</a:t>
            </a:fld>
            <a:r>
              <a:rPr lang="en-US"/>
              <a:t>/47</a:t>
            </a:r>
            <a:endParaRPr lang="en-US" dirty="0"/>
          </a:p>
        </p:txBody>
      </p:sp>
    </p:spTree>
    <p:extLst>
      <p:ext uri="{BB962C8B-B14F-4D97-AF65-F5344CB8AC3E}">
        <p14:creationId xmlns:p14="http://schemas.microsoft.com/office/powerpoint/2010/main" val="3979268880"/>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23546</TotalTime>
  <Words>2787</Words>
  <Application>Microsoft Macintosh PowerPoint</Application>
  <PresentationFormat>画面に合わせる (4:3)</PresentationFormat>
  <Paragraphs>538</Paragraphs>
  <Slides>48</Slides>
  <Notes>43</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48</vt:i4>
      </vt:variant>
    </vt:vector>
  </HeadingPairs>
  <TitlesOfParts>
    <vt:vector size="55" baseType="lpstr">
      <vt:lpstr>Hiragino Kaku Gothic Std W8</vt:lpstr>
      <vt:lpstr>游ゴシック</vt:lpstr>
      <vt:lpstr>Aptos</vt:lpstr>
      <vt:lpstr>Aptos Display</vt:lpstr>
      <vt:lpstr>Arial</vt:lpstr>
      <vt:lpstr>Helvetica</vt:lpstr>
      <vt:lpstr>Office テーマ</vt:lpstr>
      <vt:lpstr>シュバルツシルト時空における 光源の軌道予測 </vt:lpstr>
      <vt:lpstr>目次</vt:lpstr>
      <vt:lpstr>導入</vt:lpstr>
      <vt:lpstr>導入</vt:lpstr>
      <vt:lpstr>ニュートン力学を用いた 2体問題</vt:lpstr>
      <vt:lpstr>2体問題におけるラグラジアン</vt:lpstr>
      <vt:lpstr>運動方程式</vt:lpstr>
      <vt:lpstr>エネルギー保存則</vt:lpstr>
      <vt:lpstr>運動可能領域</vt:lpstr>
      <vt:lpstr>ケプラー問題での円軌道と動径摂動</vt:lpstr>
      <vt:lpstr>円軌道の安定性</vt:lpstr>
      <vt:lpstr>摂動が加わった軌道</vt:lpstr>
      <vt:lpstr>一般相対論について</vt:lpstr>
      <vt:lpstr>重力と曲率の比較（重力について）</vt:lpstr>
      <vt:lpstr>重力と曲率の比較（曲率について）</vt:lpstr>
      <vt:lpstr>一般相対論のアイデア</vt:lpstr>
      <vt:lpstr>計量による重力場の表現</vt:lpstr>
      <vt:lpstr>ミンコフスキー時空での計量について</vt:lpstr>
      <vt:lpstr>曲がった時空における平行移動</vt:lpstr>
      <vt:lpstr>平行移動が満たすべき条件</vt:lpstr>
      <vt:lpstr>PowerPoint プレゼンテーション</vt:lpstr>
      <vt:lpstr>クリストッフェル記号の導出</vt:lpstr>
      <vt:lpstr>異なる経路に沿ったベクトルの平行移動</vt:lpstr>
      <vt:lpstr>リーマン曲率テンソル</vt:lpstr>
      <vt:lpstr>真空のアインシュタイン方程式</vt:lpstr>
      <vt:lpstr>シュバルツシルトの外部解</vt:lpstr>
      <vt:lpstr>シュバルツシルト計量の成分</vt:lpstr>
      <vt:lpstr>シュバルツシルト時空のクリストッフェル記号</vt:lpstr>
      <vt:lpstr>シュバルツシルト解のリッチ曲率</vt:lpstr>
      <vt:lpstr>一般相対論を用いた2体問題</vt:lpstr>
      <vt:lpstr>曲がった時空における物体の軌道</vt:lpstr>
      <vt:lpstr>測地線方程式の作用積分</vt:lpstr>
      <vt:lpstr>測地線方程式の導出</vt:lpstr>
      <vt:lpstr>シュバルツシルト時空における測地線方程式</vt:lpstr>
      <vt:lpstr>赤道面上の測地線方程式</vt:lpstr>
      <vt:lpstr>保存則と有効ポテンシャル</vt:lpstr>
      <vt:lpstr>解析</vt:lpstr>
      <vt:lpstr>運動可能領域</vt:lpstr>
      <vt:lpstr>運動可能領域の分類</vt:lpstr>
      <vt:lpstr>シュバルツシルト時空での円軌道</vt:lpstr>
      <vt:lpstr>動径摂動による円軌道の安定性</vt:lpstr>
      <vt:lpstr>円軌道の比較</vt:lpstr>
      <vt:lpstr>円軌道に近い束縛軌道の近点移動</vt:lpstr>
      <vt:lpstr>近点移動する軌道</vt:lpstr>
      <vt:lpstr>ニュートン力学に近い状況での近点移動角</vt:lpstr>
      <vt:lpstr>まとめ</vt:lpstr>
      <vt:lpstr>展望</vt:lpstr>
      <vt:lpstr>不安定円軌道半径の下限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461</cp:revision>
  <dcterms:created xsi:type="dcterms:W3CDTF">2024-07-01T13:42:07Z</dcterms:created>
  <dcterms:modified xsi:type="dcterms:W3CDTF">2024-09-03T06:20:06Z</dcterms:modified>
</cp:coreProperties>
</file>